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Lst>
  <p:sldSz cx="18288000" cy="10287000"/>
  <p:notesSz cx="6858000" cy="9144000"/>
  <p:embeddedFontLst>
    <p:embeddedFont>
      <p:font typeface="Lato" charset="1" panose="020F0502020204030203"/>
      <p:regular r:id="rId6"/>
    </p:embeddedFont>
    <p:embeddedFont>
      <p:font typeface="Lato Bold" charset="1" panose="020F0802020204030203"/>
      <p:regular r:id="rId7"/>
    </p:embeddedFont>
    <p:embeddedFont>
      <p:font typeface="Lato Italics" charset="1" panose="020F0502020204030203"/>
      <p:regular r:id="rId8"/>
    </p:embeddedFont>
    <p:embeddedFont>
      <p:font typeface="Lato Bold Italics" charset="1" panose="020F0802020204030203"/>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Kollektif" charset="1" panose="020B0604020101010102"/>
      <p:regular r:id="rId14"/>
    </p:embeddedFont>
    <p:embeddedFont>
      <p:font typeface="Kollektif Bold" charset="1" panose="020B0604020101010102"/>
      <p:regular r:id="rId15"/>
    </p:embeddedFont>
    <p:embeddedFont>
      <p:font typeface="Kollektif Italics" charset="1" panose="020B0604020101010102"/>
      <p:regular r:id="rId16"/>
    </p:embeddedFont>
    <p:embeddedFont>
      <p:font typeface="Kollektif Bold Italics" charset="1" panose="020B0604020101010102"/>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Extra Bold" charset="1" panose="020B0906030804020204"/>
      <p:regular r:id="rId26"/>
    </p:embeddedFont>
    <p:embeddedFont>
      <p:font typeface="Open Sans Extra Bold Italics" charset="1" panose="020B0906030804020204"/>
      <p:regular r:id="rId27"/>
    </p:embeddedFont>
    <p:embeddedFont>
      <p:font typeface="Squada One" charset="1" panose="02000000000000000000"/>
      <p:regular r:id="rId28"/>
    </p:embeddedFont>
    <p:embeddedFont>
      <p:font typeface="Alegreya" charset="1" panose="00000500000000000000"/>
      <p:regular r:id="rId29"/>
    </p:embeddedFont>
    <p:embeddedFont>
      <p:font typeface="Alegreya Bold" charset="1" panose="00000800000000000000"/>
      <p:regular r:id="rId30"/>
    </p:embeddedFont>
    <p:embeddedFont>
      <p:font typeface="Alegreya Italics" charset="1" panose="00000500000000000000"/>
      <p:regular r:id="rId31"/>
    </p:embeddedFont>
    <p:embeddedFont>
      <p:font typeface="Alegreya Bold Italics"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54" Target="slides/slide22.xml" Type="http://schemas.openxmlformats.org/officeDocument/2006/relationships/slide"/><Relationship Id="rId55" Target="slides/slide23.xml" Type="http://schemas.openxmlformats.org/officeDocument/2006/relationships/slide"/><Relationship Id="rId56" Target="slides/slide24.xml" Type="http://schemas.openxmlformats.org/officeDocument/2006/relationships/slide"/><Relationship Id="rId57" Target="slides/slide25.xml" Type="http://schemas.openxmlformats.org/officeDocument/2006/relationships/slide"/><Relationship Id="rId58" Target="slides/slide26.xml" Type="http://schemas.openxmlformats.org/officeDocument/2006/relationships/slide"/><Relationship Id="rId59" Target="slides/slide27.xml" Type="http://schemas.openxmlformats.org/officeDocument/2006/relationships/slide"/><Relationship Id="rId6" Target="fonts/font6.fntdata" Type="http://schemas.openxmlformats.org/officeDocument/2006/relationships/font"/><Relationship Id="rId60" Target="slides/slide28.xml" Type="http://schemas.openxmlformats.org/officeDocument/2006/relationships/slide"/><Relationship Id="rId61" Target="slides/slide29.xml" Type="http://schemas.openxmlformats.org/officeDocument/2006/relationships/slide"/><Relationship Id="rId62" Target="slides/slide30.xml" Type="http://schemas.openxmlformats.org/officeDocument/2006/relationships/slide"/><Relationship Id="rId63" Target="slides/slide31.xml" Type="http://schemas.openxmlformats.org/officeDocument/2006/relationships/slide"/><Relationship Id="rId64" Target="slides/slide32.xml" Type="http://schemas.openxmlformats.org/officeDocument/2006/relationships/slide"/><Relationship Id="rId65" Target="slides/slide3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10.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29.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D706"/>
        </a:solidFill>
      </p:bgPr>
    </p:bg>
    <p:spTree>
      <p:nvGrpSpPr>
        <p:cNvPr id="1" name=""/>
        <p:cNvGrpSpPr/>
        <p:nvPr/>
      </p:nvGrpSpPr>
      <p:grpSpPr>
        <a:xfrm>
          <a:off x="0" y="0"/>
          <a:ext cx="0" cy="0"/>
          <a:chOff x="0" y="0"/>
          <a:chExt cx="0" cy="0"/>
        </a:xfrm>
      </p:grpSpPr>
      <p:sp>
        <p:nvSpPr>
          <p:cNvPr name="AutoShape 2" id="2"/>
          <p:cNvSpPr/>
          <p:nvPr/>
        </p:nvSpPr>
        <p:spPr>
          <a:xfrm rot="0">
            <a:off x="0" y="-618593"/>
            <a:ext cx="9426170" cy="10905593"/>
          </a:xfrm>
          <a:prstGeom prst="rect">
            <a:avLst/>
          </a:prstGeom>
          <a:solidFill>
            <a:srgbClr val="FBFBFB"/>
          </a:solidFill>
        </p:spPr>
      </p:sp>
      <p:pic>
        <p:nvPicPr>
          <p:cNvPr name="Picture 3" id="3"/>
          <p:cNvPicPr>
            <a:picLocks noChangeAspect="true"/>
          </p:cNvPicPr>
          <p:nvPr/>
        </p:nvPicPr>
        <p:blipFill>
          <a:blip r:embed="rId2"/>
          <a:srcRect l="340" t="0" r="20654" b="0"/>
          <a:stretch>
            <a:fillRect/>
          </a:stretch>
        </p:blipFill>
        <p:spPr>
          <a:xfrm flipH="false" flipV="false" rot="0">
            <a:off x="176539" y="3805833"/>
            <a:ext cx="6983392" cy="5825775"/>
          </a:xfrm>
          <a:prstGeom prst="rect">
            <a:avLst/>
          </a:prstGeom>
        </p:spPr>
      </p:pic>
      <p:pic>
        <p:nvPicPr>
          <p:cNvPr name="Picture 4" id="4"/>
          <p:cNvPicPr>
            <a:picLocks noChangeAspect="true"/>
          </p:cNvPicPr>
          <p:nvPr/>
        </p:nvPicPr>
        <p:blipFill>
          <a:blip r:embed="rId3"/>
          <a:srcRect l="1819" t="0" r="0" b="0"/>
          <a:stretch>
            <a:fillRect/>
          </a:stretch>
        </p:blipFill>
        <p:spPr>
          <a:xfrm flipH="false" flipV="false" rot="0">
            <a:off x="1028700" y="446934"/>
            <a:ext cx="6963520" cy="3358899"/>
          </a:xfrm>
          <a:prstGeom prst="rect">
            <a:avLst/>
          </a:prstGeom>
        </p:spPr>
      </p:pic>
      <p:sp>
        <p:nvSpPr>
          <p:cNvPr name="TextBox 5" id="5"/>
          <p:cNvSpPr txBox="true"/>
          <p:nvPr/>
        </p:nvSpPr>
        <p:spPr>
          <a:xfrm rot="0">
            <a:off x="9950120" y="6728196"/>
            <a:ext cx="7860486" cy="2113410"/>
          </a:xfrm>
          <a:prstGeom prst="rect">
            <a:avLst/>
          </a:prstGeom>
        </p:spPr>
        <p:txBody>
          <a:bodyPr anchor="t" rtlCol="false" tIns="0" lIns="0" bIns="0" rIns="0">
            <a:spAutoFit/>
          </a:bodyPr>
          <a:lstStyle/>
          <a:p>
            <a:pPr algn="ctr">
              <a:lnSpc>
                <a:spcPts val="4262"/>
              </a:lnSpc>
              <a:spcBef>
                <a:spcPct val="0"/>
              </a:spcBef>
            </a:pPr>
            <a:r>
              <a:rPr lang="en-US" sz="3044">
                <a:solidFill>
                  <a:srgbClr val="000000"/>
                </a:solidFill>
                <a:latin typeface="Lato"/>
              </a:rPr>
              <a:t>Guided by</a:t>
            </a:r>
          </a:p>
          <a:p>
            <a:pPr algn="ctr">
              <a:lnSpc>
                <a:spcPts val="4262"/>
              </a:lnSpc>
              <a:spcBef>
                <a:spcPct val="0"/>
              </a:spcBef>
            </a:pPr>
          </a:p>
          <a:p>
            <a:pPr algn="ctr">
              <a:lnSpc>
                <a:spcPts val="4262"/>
              </a:lnSpc>
              <a:spcBef>
                <a:spcPct val="0"/>
              </a:spcBef>
            </a:pPr>
            <a:r>
              <a:rPr lang="en-US" sz="3044">
                <a:solidFill>
                  <a:srgbClr val="000000"/>
                </a:solidFill>
                <a:latin typeface="Lato"/>
              </a:rPr>
              <a:t>Dr.  Bhakti Parashar</a:t>
            </a:r>
          </a:p>
          <a:p>
            <a:pPr algn="ctr">
              <a:lnSpc>
                <a:spcPts val="4262"/>
              </a:lnSpc>
              <a:spcBef>
                <a:spcPct val="0"/>
              </a:spcBef>
            </a:pPr>
            <a:r>
              <a:rPr lang="en-US" sz="3044">
                <a:solidFill>
                  <a:srgbClr val="000000"/>
                </a:solidFill>
                <a:latin typeface="Lato"/>
              </a:rPr>
              <a:t>(Assistant professor – VITBS)</a:t>
            </a:r>
          </a:p>
        </p:txBody>
      </p:sp>
      <p:sp>
        <p:nvSpPr>
          <p:cNvPr name="TextBox 6" id="6"/>
          <p:cNvSpPr txBox="true"/>
          <p:nvPr/>
        </p:nvSpPr>
        <p:spPr>
          <a:xfrm rot="0">
            <a:off x="10418668" y="904875"/>
            <a:ext cx="7223013" cy="2319193"/>
          </a:xfrm>
          <a:prstGeom prst="rect">
            <a:avLst/>
          </a:prstGeom>
        </p:spPr>
        <p:txBody>
          <a:bodyPr anchor="t" rtlCol="false" tIns="0" lIns="0" bIns="0" rIns="0">
            <a:spAutoFit/>
          </a:bodyPr>
          <a:lstStyle/>
          <a:p>
            <a:pPr algn="ctr">
              <a:lnSpc>
                <a:spcPts val="9366"/>
              </a:lnSpc>
            </a:pPr>
            <a:r>
              <a:rPr lang="en-US" sz="6690">
                <a:solidFill>
                  <a:srgbClr val="000000"/>
                </a:solidFill>
                <a:latin typeface="Alegreya Bold Italics"/>
              </a:rPr>
              <a:t>Car Parking System using RFID</a:t>
            </a:r>
          </a:p>
        </p:txBody>
      </p:sp>
      <p:sp>
        <p:nvSpPr>
          <p:cNvPr name="TextBox 7" id="7"/>
          <p:cNvSpPr txBox="true"/>
          <p:nvPr/>
        </p:nvSpPr>
        <p:spPr>
          <a:xfrm rot="0">
            <a:off x="9605891" y="4456849"/>
            <a:ext cx="8848567" cy="1429817"/>
          </a:xfrm>
          <a:prstGeom prst="rect">
            <a:avLst/>
          </a:prstGeom>
        </p:spPr>
        <p:txBody>
          <a:bodyPr anchor="t" rtlCol="false" tIns="0" lIns="0" bIns="0" rIns="0">
            <a:spAutoFit/>
          </a:bodyPr>
          <a:lstStyle/>
          <a:p>
            <a:pPr algn="ctr">
              <a:lnSpc>
                <a:spcPts val="5716"/>
              </a:lnSpc>
            </a:pPr>
            <a:r>
              <a:rPr lang="en-US" sz="4082">
                <a:solidFill>
                  <a:srgbClr val="000000"/>
                </a:solidFill>
                <a:latin typeface="Lato Bold"/>
              </a:rPr>
              <a:t>EPICS PROJECT </a:t>
            </a:r>
          </a:p>
          <a:p>
            <a:pPr algn="ctr">
              <a:lnSpc>
                <a:spcPts val="5716"/>
              </a:lnSpc>
            </a:pPr>
            <a:r>
              <a:rPr lang="en-US" sz="4082">
                <a:solidFill>
                  <a:srgbClr val="000000"/>
                </a:solidFill>
                <a:latin typeface="Lato Bold"/>
              </a:rPr>
              <a:t>PHASE 2 REVIEW 1</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FEFD6"/>
        </a:solidFill>
      </p:bgPr>
    </p:bg>
    <p:spTree>
      <p:nvGrpSpPr>
        <p:cNvPr id="1" name=""/>
        <p:cNvGrpSpPr/>
        <p:nvPr/>
      </p:nvGrpSpPr>
      <p:grpSpPr>
        <a:xfrm>
          <a:off x="0" y="0"/>
          <a:ext cx="0" cy="0"/>
          <a:chOff x="0" y="0"/>
          <a:chExt cx="0" cy="0"/>
        </a:xfrm>
      </p:grpSpPr>
      <p:grpSp>
        <p:nvGrpSpPr>
          <p:cNvPr name="Group 2" id="2"/>
          <p:cNvGrpSpPr/>
          <p:nvPr/>
        </p:nvGrpSpPr>
        <p:grpSpPr>
          <a:xfrm rot="2700000">
            <a:off x="-928155" y="-5236087"/>
            <a:ext cx="3237710" cy="13754871"/>
            <a:chOff x="0" y="0"/>
            <a:chExt cx="4316947" cy="18339827"/>
          </a:xfrm>
        </p:grpSpPr>
        <p:sp>
          <p:nvSpPr>
            <p:cNvPr name="AutoShape 3" id="3"/>
            <p:cNvSpPr/>
            <p:nvPr/>
          </p:nvSpPr>
          <p:spPr>
            <a:xfrm rot="0">
              <a:off x="0" y="0"/>
              <a:ext cx="1438982" cy="18339827"/>
            </a:xfrm>
            <a:prstGeom prst="rect">
              <a:avLst/>
            </a:prstGeom>
            <a:solidFill>
              <a:srgbClr val="69A9B2">
                <a:alpha val="69804"/>
              </a:srgbClr>
            </a:solidFill>
          </p:spPr>
        </p:sp>
        <p:sp>
          <p:nvSpPr>
            <p:cNvPr name="AutoShape 4" id="4"/>
            <p:cNvSpPr/>
            <p:nvPr/>
          </p:nvSpPr>
          <p:spPr>
            <a:xfrm rot="0">
              <a:off x="1438982" y="0"/>
              <a:ext cx="1438982" cy="18339827"/>
            </a:xfrm>
            <a:prstGeom prst="rect">
              <a:avLst/>
            </a:prstGeom>
            <a:solidFill>
              <a:srgbClr val="69A9B2">
                <a:alpha val="40000"/>
              </a:srgbClr>
            </a:solidFill>
          </p:spPr>
        </p:sp>
        <p:sp>
          <p:nvSpPr>
            <p:cNvPr name="AutoShape 5" id="5"/>
            <p:cNvSpPr/>
            <p:nvPr/>
          </p:nvSpPr>
          <p:spPr>
            <a:xfrm rot="0">
              <a:off x="2877964" y="0"/>
              <a:ext cx="1438982" cy="18339827"/>
            </a:xfrm>
            <a:prstGeom prst="rect">
              <a:avLst/>
            </a:prstGeom>
            <a:solidFill>
              <a:srgbClr val="69A9B2">
                <a:alpha val="9804"/>
              </a:srgbClr>
            </a:solidFill>
          </p:spPr>
        </p:sp>
      </p:grpSp>
      <p:sp>
        <p:nvSpPr>
          <p:cNvPr name="TextBox 6" id="6"/>
          <p:cNvSpPr txBox="true"/>
          <p:nvPr/>
        </p:nvSpPr>
        <p:spPr>
          <a:xfrm rot="0">
            <a:off x="5111544" y="1285875"/>
            <a:ext cx="8064912" cy="2609850"/>
          </a:xfrm>
          <a:prstGeom prst="rect">
            <a:avLst/>
          </a:prstGeom>
        </p:spPr>
        <p:txBody>
          <a:bodyPr anchor="t" rtlCol="false" tIns="0" lIns="0" bIns="0" rIns="0">
            <a:spAutoFit/>
          </a:bodyPr>
          <a:lstStyle/>
          <a:p>
            <a:pPr>
              <a:lnSpc>
                <a:spcPts val="9975"/>
              </a:lnSpc>
            </a:pPr>
            <a:r>
              <a:rPr lang="en-US" spc="-525" sz="10500">
                <a:solidFill>
                  <a:srgbClr val="004AAD"/>
                </a:solidFill>
                <a:latin typeface="Alegreya Bold"/>
              </a:rPr>
              <a:t>Project modules</a:t>
            </a:r>
          </a:p>
          <a:p>
            <a:pPr algn="l">
              <a:lnSpc>
                <a:spcPts val="9975"/>
              </a:lnSpc>
            </a:pPr>
          </a:p>
        </p:txBody>
      </p:sp>
      <p:sp>
        <p:nvSpPr>
          <p:cNvPr name="TextBox 7" id="7"/>
          <p:cNvSpPr txBox="true"/>
          <p:nvPr/>
        </p:nvSpPr>
        <p:spPr>
          <a:xfrm rot="0">
            <a:off x="2230934" y="3752178"/>
            <a:ext cx="13826133" cy="3697320"/>
          </a:xfrm>
          <a:prstGeom prst="rect">
            <a:avLst/>
          </a:prstGeom>
        </p:spPr>
        <p:txBody>
          <a:bodyPr anchor="t" rtlCol="false" tIns="0" lIns="0" bIns="0" rIns="0">
            <a:spAutoFit/>
          </a:bodyPr>
          <a:lstStyle/>
          <a:p>
            <a:pPr marL="1524517" indent="-762259" lvl="1">
              <a:lnSpc>
                <a:spcPts val="9885"/>
              </a:lnSpc>
              <a:buFont typeface="Arial"/>
              <a:buChar char="•"/>
            </a:pPr>
            <a:r>
              <a:rPr lang="en-US" sz="7061">
                <a:solidFill>
                  <a:srgbClr val="1C0F37"/>
                </a:solidFill>
                <a:latin typeface="Alegreya"/>
              </a:rPr>
              <a:t>RFID Module</a:t>
            </a:r>
          </a:p>
          <a:p>
            <a:pPr marL="1524517" indent="-762259" lvl="1">
              <a:lnSpc>
                <a:spcPts val="9885"/>
              </a:lnSpc>
              <a:buFont typeface="Arial"/>
              <a:buChar char="•"/>
            </a:pPr>
            <a:r>
              <a:rPr lang="en-US" sz="7061">
                <a:solidFill>
                  <a:srgbClr val="1C0F37"/>
                </a:solidFill>
                <a:latin typeface="Alegreya"/>
              </a:rPr>
              <a:t>Car Parking Management System</a:t>
            </a:r>
          </a:p>
          <a:p>
            <a:pPr marL="1524517" indent="-762259" lvl="1">
              <a:lnSpc>
                <a:spcPts val="9885"/>
              </a:lnSpc>
              <a:buFont typeface="Arial"/>
              <a:buChar char="•"/>
            </a:pPr>
            <a:r>
              <a:rPr lang="en-US" sz="7061">
                <a:solidFill>
                  <a:srgbClr val="1C0F37"/>
                </a:solidFill>
                <a:latin typeface="Alegreya"/>
              </a:rPr>
              <a:t>Smart Car Parking Systems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A245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9101" r="0" b="19101"/>
          <a:stretch>
            <a:fillRect/>
          </a:stretch>
        </p:blipFill>
        <p:spPr>
          <a:xfrm flipH="false" flipV="false" rot="0">
            <a:off x="0" y="3393782"/>
            <a:ext cx="18288000" cy="3898934"/>
          </a:xfrm>
          <a:prstGeom prst="rect">
            <a:avLst/>
          </a:prstGeom>
        </p:spPr>
      </p:pic>
      <p:sp>
        <p:nvSpPr>
          <p:cNvPr name="TextBox 3" id="3"/>
          <p:cNvSpPr txBox="true"/>
          <p:nvPr/>
        </p:nvSpPr>
        <p:spPr>
          <a:xfrm rot="0">
            <a:off x="4499446" y="1285875"/>
            <a:ext cx="9289108" cy="1343025"/>
          </a:xfrm>
          <a:prstGeom prst="rect">
            <a:avLst/>
          </a:prstGeom>
        </p:spPr>
        <p:txBody>
          <a:bodyPr anchor="t" rtlCol="false" tIns="0" lIns="0" bIns="0" rIns="0">
            <a:spAutoFit/>
          </a:bodyPr>
          <a:lstStyle/>
          <a:p>
            <a:pPr algn="l">
              <a:lnSpc>
                <a:spcPts val="9975"/>
              </a:lnSpc>
            </a:pPr>
            <a:r>
              <a:rPr lang="en-US" spc="-525" sz="10500">
                <a:solidFill>
                  <a:srgbClr val="FFFFFF"/>
                </a:solidFill>
                <a:latin typeface="Alegreya Bold"/>
              </a:rPr>
              <a:t>The RFID Module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466" r="0" b="746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798529" y="6846004"/>
            <a:ext cx="3185764" cy="3185764"/>
          </a:xfrm>
          <a:prstGeom prst="rect">
            <a:avLst/>
          </a:prstGeom>
        </p:spPr>
      </p:pic>
      <p:pic>
        <p:nvPicPr>
          <p:cNvPr name="Picture 4" id="4"/>
          <p:cNvPicPr>
            <a:picLocks noChangeAspect="true"/>
          </p:cNvPicPr>
          <p:nvPr/>
        </p:nvPicPr>
        <p:blipFill>
          <a:blip r:embed="rId4"/>
          <a:srcRect l="29864" t="4248" r="30975" b="0"/>
          <a:stretch>
            <a:fillRect/>
          </a:stretch>
        </p:blipFill>
        <p:spPr>
          <a:xfrm flipH="false" flipV="false" rot="0">
            <a:off x="11942349" y="6846004"/>
            <a:ext cx="3165718" cy="3185764"/>
          </a:xfrm>
          <a:prstGeom prst="rect">
            <a:avLst/>
          </a:prstGeom>
        </p:spPr>
      </p:pic>
      <p:pic>
        <p:nvPicPr>
          <p:cNvPr name="Picture 5" id="5"/>
          <p:cNvPicPr>
            <a:picLocks noChangeAspect="true"/>
          </p:cNvPicPr>
          <p:nvPr/>
        </p:nvPicPr>
        <p:blipFill>
          <a:blip r:embed="rId5"/>
          <a:srcRect l="11015" t="0" r="11015" b="0"/>
          <a:stretch>
            <a:fillRect/>
          </a:stretch>
        </p:blipFill>
        <p:spPr>
          <a:xfrm flipH="false" flipV="false" rot="-5400000">
            <a:off x="8043065" y="6607775"/>
            <a:ext cx="1788188" cy="3662223"/>
          </a:xfrm>
          <a:prstGeom prst="rect">
            <a:avLst/>
          </a:prstGeom>
        </p:spPr>
      </p:pic>
      <p:sp>
        <p:nvSpPr>
          <p:cNvPr name="TextBox 6" id="6"/>
          <p:cNvSpPr txBox="true"/>
          <p:nvPr/>
        </p:nvSpPr>
        <p:spPr>
          <a:xfrm rot="0">
            <a:off x="423751" y="133350"/>
            <a:ext cx="13101457" cy="1841251"/>
          </a:xfrm>
          <a:prstGeom prst="rect">
            <a:avLst/>
          </a:prstGeom>
        </p:spPr>
        <p:txBody>
          <a:bodyPr anchor="t" rtlCol="false" tIns="0" lIns="0" bIns="0" rIns="0">
            <a:spAutoFit/>
          </a:bodyPr>
          <a:lstStyle/>
          <a:p>
            <a:pPr algn="r">
              <a:lnSpc>
                <a:spcPts val="15063"/>
              </a:lnSpc>
            </a:pPr>
            <a:r>
              <a:rPr lang="en-US" sz="10759">
                <a:solidFill>
                  <a:srgbClr val="004AAD"/>
                </a:solidFill>
                <a:latin typeface="Squada One"/>
              </a:rPr>
              <a:t>What is RFID Technology?</a:t>
            </a:r>
          </a:p>
        </p:txBody>
      </p:sp>
      <p:sp>
        <p:nvSpPr>
          <p:cNvPr name="TextBox 7" id="7"/>
          <p:cNvSpPr txBox="true"/>
          <p:nvPr/>
        </p:nvSpPr>
        <p:spPr>
          <a:xfrm rot="0">
            <a:off x="423751" y="2246526"/>
            <a:ext cx="16186508" cy="2896974"/>
          </a:xfrm>
          <a:prstGeom prst="rect">
            <a:avLst/>
          </a:prstGeom>
        </p:spPr>
        <p:txBody>
          <a:bodyPr anchor="t" rtlCol="false" tIns="0" lIns="0" bIns="0" rIns="0">
            <a:spAutoFit/>
          </a:bodyPr>
          <a:lstStyle/>
          <a:p>
            <a:pPr>
              <a:lnSpc>
                <a:spcPts val="7799"/>
              </a:lnSpc>
            </a:pPr>
            <a:r>
              <a:rPr lang="en-US" sz="5570">
                <a:solidFill>
                  <a:srgbClr val="1C0F37"/>
                </a:solidFill>
                <a:latin typeface="Alegreya Bold"/>
              </a:rPr>
              <a:t>Radio Frequency Identification(RFID) </a:t>
            </a:r>
            <a:r>
              <a:rPr lang="en-US" sz="5570">
                <a:solidFill>
                  <a:srgbClr val="1C0F37"/>
                </a:solidFill>
                <a:latin typeface="Alegreya"/>
              </a:rPr>
              <a:t>refers to a wireless system comprised of two components: tags and readers</a:t>
            </a:r>
            <a:r>
              <a:rPr lang="en-US" sz="5570">
                <a:solidFill>
                  <a:srgbClr val="1C0F37"/>
                </a:solidFill>
                <a:latin typeface="Alegreya Bold"/>
              </a:rPr>
              <a:t>.</a:t>
            </a:r>
          </a:p>
        </p:txBody>
      </p:sp>
      <p:sp>
        <p:nvSpPr>
          <p:cNvPr name="TextBox 8" id="8"/>
          <p:cNvSpPr txBox="true"/>
          <p:nvPr/>
        </p:nvSpPr>
        <p:spPr>
          <a:xfrm rot="0">
            <a:off x="423751" y="5309866"/>
            <a:ext cx="18180411" cy="1807871"/>
          </a:xfrm>
          <a:prstGeom prst="rect">
            <a:avLst/>
          </a:prstGeom>
        </p:spPr>
        <p:txBody>
          <a:bodyPr anchor="t" rtlCol="false" tIns="0" lIns="0" bIns="0" rIns="0">
            <a:spAutoFit/>
          </a:bodyPr>
          <a:lstStyle/>
          <a:p>
            <a:pPr>
              <a:lnSpc>
                <a:spcPts val="4828"/>
              </a:lnSpc>
            </a:pPr>
            <a:r>
              <a:rPr lang="en-US" sz="3448">
                <a:solidFill>
                  <a:srgbClr val="1C0F37"/>
                </a:solidFill>
                <a:latin typeface="Open Sans Light Bold"/>
              </a:rPr>
              <a:t>A micro chip in a label used to transmit data when the label is exposed to radio waves</a:t>
            </a:r>
          </a:p>
          <a:p>
            <a:pPr>
              <a:lnSpc>
                <a:spcPts val="4828"/>
              </a:lnSpc>
            </a:pPr>
            <a:r>
              <a:rPr lang="en-US" sz="3448">
                <a:solidFill>
                  <a:srgbClr val="1C0F37"/>
                </a:solidFill>
                <a:latin typeface="Open Sans Light Bold"/>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466" r="0" b="7466"/>
          <a:stretch>
            <a:fillRect/>
          </a:stretch>
        </p:blipFill>
        <p:spPr>
          <a:xfrm>
            <a:off x="0" y="0"/>
            <a:ext cx="18288000" cy="10287000"/>
          </a:xfrm>
          <a:prstGeom prst="rect">
            <a:avLst/>
          </a:prstGeom>
        </p:spPr>
      </p:pic>
      <p:sp>
        <p:nvSpPr>
          <p:cNvPr name="TextBox 3" id="3"/>
          <p:cNvSpPr txBox="true"/>
          <p:nvPr/>
        </p:nvSpPr>
        <p:spPr>
          <a:xfrm rot="0">
            <a:off x="526618" y="3059916"/>
            <a:ext cx="17234764" cy="4304959"/>
          </a:xfrm>
          <a:prstGeom prst="rect">
            <a:avLst/>
          </a:prstGeom>
        </p:spPr>
        <p:txBody>
          <a:bodyPr anchor="t" rtlCol="false" tIns="0" lIns="0" bIns="0" rIns="0">
            <a:spAutoFit/>
          </a:bodyPr>
          <a:lstStyle/>
          <a:p>
            <a:pPr algn="just">
              <a:lnSpc>
                <a:spcPts val="6843"/>
              </a:lnSpc>
            </a:pPr>
            <a:r>
              <a:rPr lang="en-US" spc="24" sz="4888">
                <a:solidFill>
                  <a:srgbClr val="1C0F37"/>
                </a:solidFill>
                <a:latin typeface="Alegreya"/>
              </a:rPr>
              <a:t>Tagging items with </a:t>
            </a:r>
            <a:r>
              <a:rPr lang="en-US" spc="2" sz="4888">
                <a:solidFill>
                  <a:srgbClr val="1C0F37"/>
                </a:solidFill>
                <a:latin typeface="Alegreya"/>
              </a:rPr>
              <a:t>RFID tags</a:t>
            </a:r>
            <a:r>
              <a:rPr lang="en-US" spc="2" sz="4888">
                <a:solidFill>
                  <a:srgbClr val="1C0F37"/>
                </a:solidFill>
                <a:latin typeface="Alegreya"/>
              </a:rPr>
              <a:t> allows users to automatically and </a:t>
            </a:r>
            <a:r>
              <a:rPr lang="en-US" spc="2" sz="4888">
                <a:solidFill>
                  <a:srgbClr val="1C0F37"/>
                </a:solidFill>
                <a:latin typeface="Alegreya"/>
              </a:rPr>
              <a:t>uniquely identify</a:t>
            </a:r>
            <a:r>
              <a:rPr lang="en-US" spc="2" sz="4888">
                <a:solidFill>
                  <a:srgbClr val="1C0F37"/>
                </a:solidFill>
                <a:latin typeface="Alegreya"/>
              </a:rPr>
              <a:t> and track inventory and assets. RFID takes auto-ID technology to the next level by allowing tags to be read without line of sight and, depending on the type of RFID, having a read range between a few centimeters to over 20+ meters.</a:t>
            </a:r>
          </a:p>
        </p:txBody>
      </p:sp>
      <p:sp>
        <p:nvSpPr>
          <p:cNvPr name="TextBox 4" id="4"/>
          <p:cNvSpPr txBox="true"/>
          <p:nvPr/>
        </p:nvSpPr>
        <p:spPr>
          <a:xfrm rot="0">
            <a:off x="526618" y="800100"/>
            <a:ext cx="20061084" cy="1982748"/>
          </a:xfrm>
          <a:prstGeom prst="rect">
            <a:avLst/>
          </a:prstGeom>
        </p:spPr>
        <p:txBody>
          <a:bodyPr anchor="t" rtlCol="false" tIns="0" lIns="0" bIns="0" rIns="0">
            <a:spAutoFit/>
          </a:bodyPr>
          <a:lstStyle/>
          <a:p>
            <a:pPr>
              <a:lnSpc>
                <a:spcPts val="16189"/>
              </a:lnSpc>
            </a:pPr>
            <a:r>
              <a:rPr lang="en-US" sz="11564">
                <a:solidFill>
                  <a:srgbClr val="004AAD"/>
                </a:solidFill>
                <a:latin typeface="Squada One"/>
              </a:rPr>
              <a:t>How does RFID work?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466" r="0" b="7466"/>
          <a:stretch>
            <a:fillRect/>
          </a:stretch>
        </p:blipFill>
        <p:spPr>
          <a:xfrm>
            <a:off x="0" y="0"/>
            <a:ext cx="18288000" cy="10287000"/>
          </a:xfrm>
          <a:prstGeom prst="rect">
            <a:avLst/>
          </a:prstGeom>
        </p:spPr>
      </p:pic>
      <p:sp>
        <p:nvSpPr>
          <p:cNvPr name="TextBox 3" id="3"/>
          <p:cNvSpPr txBox="true"/>
          <p:nvPr/>
        </p:nvSpPr>
        <p:spPr>
          <a:xfrm rot="0">
            <a:off x="777953" y="1166483"/>
            <a:ext cx="16732094" cy="6706259"/>
          </a:xfrm>
          <a:prstGeom prst="rect">
            <a:avLst/>
          </a:prstGeom>
        </p:spPr>
        <p:txBody>
          <a:bodyPr anchor="t" rtlCol="false" tIns="0" lIns="0" bIns="0" rIns="0">
            <a:spAutoFit/>
          </a:bodyPr>
          <a:lstStyle/>
          <a:p>
            <a:pPr algn="just">
              <a:lnSpc>
                <a:spcPts val="8888"/>
              </a:lnSpc>
            </a:pPr>
            <a:r>
              <a:rPr lang="en-US" spc="-222" sz="6349">
                <a:solidFill>
                  <a:srgbClr val="2F204D"/>
                </a:solidFill>
                <a:latin typeface="Alegreya"/>
              </a:rPr>
              <a:t>RFID has come a long way from its first application of identifying airplanes as friend or foe in World War II. Not only does the technology continue to improve year over year, but the cost of implementing and using an RFID system continues to decrease, making RFID more cost-effective and efficient.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466" r="0" b="7466"/>
          <a:stretch>
            <a:fillRect/>
          </a:stretch>
        </p:blipFill>
        <p:spPr>
          <a:xfrm>
            <a:off x="0" y="0"/>
            <a:ext cx="18288000" cy="10287000"/>
          </a:xfrm>
          <a:prstGeom prst="rect">
            <a:avLst/>
          </a:prstGeom>
        </p:spPr>
      </p:pic>
      <p:sp>
        <p:nvSpPr>
          <p:cNvPr name="TextBox 3" id="3"/>
          <p:cNvSpPr txBox="true"/>
          <p:nvPr/>
        </p:nvSpPr>
        <p:spPr>
          <a:xfrm rot="0">
            <a:off x="1028700" y="510311"/>
            <a:ext cx="12731055" cy="2215846"/>
          </a:xfrm>
          <a:prstGeom prst="rect">
            <a:avLst/>
          </a:prstGeom>
        </p:spPr>
        <p:txBody>
          <a:bodyPr anchor="t" rtlCol="false" tIns="0" lIns="0" bIns="0" rIns="0">
            <a:spAutoFit/>
          </a:bodyPr>
          <a:lstStyle/>
          <a:p>
            <a:pPr algn="ctr">
              <a:lnSpc>
                <a:spcPts val="18041"/>
              </a:lnSpc>
            </a:pPr>
            <a:r>
              <a:rPr lang="en-US" sz="12886">
                <a:solidFill>
                  <a:srgbClr val="004AAD"/>
                </a:solidFill>
                <a:latin typeface="Squada One"/>
              </a:rPr>
              <a:t>APPLICATIONS OF RFID</a:t>
            </a:r>
          </a:p>
        </p:txBody>
      </p:sp>
      <p:sp>
        <p:nvSpPr>
          <p:cNvPr name="TextBox 4" id="4"/>
          <p:cNvSpPr txBox="true"/>
          <p:nvPr/>
        </p:nvSpPr>
        <p:spPr>
          <a:xfrm rot="0">
            <a:off x="1028700" y="3224433"/>
            <a:ext cx="16123476" cy="4535324"/>
          </a:xfrm>
          <a:prstGeom prst="rect">
            <a:avLst/>
          </a:prstGeom>
        </p:spPr>
        <p:txBody>
          <a:bodyPr anchor="t" rtlCol="false" tIns="0" lIns="0" bIns="0" rIns="0">
            <a:spAutoFit/>
          </a:bodyPr>
          <a:lstStyle/>
          <a:p>
            <a:pPr marL="1121374" indent="-560687" lvl="1">
              <a:lnSpc>
                <a:spcPts val="7271"/>
              </a:lnSpc>
              <a:buFont typeface="Arial"/>
              <a:buChar char="•"/>
            </a:pPr>
            <a:r>
              <a:rPr lang="en-US" sz="5193">
                <a:solidFill>
                  <a:srgbClr val="1C0F37"/>
                </a:solidFill>
                <a:latin typeface="Open Sans"/>
              </a:rPr>
              <a:t>PEOPLE TRACKING</a:t>
            </a:r>
          </a:p>
          <a:p>
            <a:pPr>
              <a:lnSpc>
                <a:spcPts val="7271"/>
              </a:lnSpc>
            </a:pPr>
          </a:p>
          <a:p>
            <a:pPr marL="1121374" indent="-560687" lvl="1">
              <a:lnSpc>
                <a:spcPts val="7271"/>
              </a:lnSpc>
              <a:buFont typeface="Arial"/>
              <a:buChar char="•"/>
            </a:pPr>
            <a:r>
              <a:rPr lang="en-US" sz="5193">
                <a:solidFill>
                  <a:srgbClr val="1C0F37"/>
                </a:solidFill>
                <a:latin typeface="Open Sans"/>
              </a:rPr>
              <a:t>DOCUMENT TRACKING</a:t>
            </a:r>
          </a:p>
          <a:p>
            <a:pPr>
              <a:lnSpc>
                <a:spcPts val="7271"/>
              </a:lnSpc>
            </a:pPr>
          </a:p>
          <a:p>
            <a:pPr marL="1121374" indent="-560687" lvl="1">
              <a:lnSpc>
                <a:spcPts val="7271"/>
              </a:lnSpc>
              <a:buFont typeface="Arial"/>
              <a:buChar char="•"/>
            </a:pPr>
            <a:r>
              <a:rPr lang="en-US" sz="5193">
                <a:solidFill>
                  <a:srgbClr val="1C0F37"/>
                </a:solidFill>
                <a:latin typeface="Open Sans"/>
              </a:rPr>
              <a:t>GOVERNMENT LIBRARY</a:t>
            </a:r>
          </a:p>
        </p:txBody>
      </p:sp>
      <p:sp>
        <p:nvSpPr>
          <p:cNvPr name="TextBox 5" id="5"/>
          <p:cNvSpPr txBox="true"/>
          <p:nvPr/>
        </p:nvSpPr>
        <p:spPr>
          <a:xfrm rot="0">
            <a:off x="9037737" y="4652030"/>
            <a:ext cx="212527" cy="887690"/>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Open Sans"/>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466" r="0" b="7466"/>
          <a:stretch>
            <a:fillRect/>
          </a:stretch>
        </p:blipFill>
        <p:spPr>
          <a:xfrm>
            <a:off x="0" y="0"/>
            <a:ext cx="18288000" cy="10287000"/>
          </a:xfrm>
          <a:prstGeom prst="rect">
            <a:avLst/>
          </a:prstGeom>
        </p:spPr>
      </p:pic>
      <p:sp>
        <p:nvSpPr>
          <p:cNvPr name="TextBox 3" id="3"/>
          <p:cNvSpPr txBox="true"/>
          <p:nvPr/>
        </p:nvSpPr>
        <p:spPr>
          <a:xfrm rot="0">
            <a:off x="1028700" y="683671"/>
            <a:ext cx="15186720" cy="1533525"/>
          </a:xfrm>
          <a:prstGeom prst="rect">
            <a:avLst/>
          </a:prstGeom>
        </p:spPr>
        <p:txBody>
          <a:bodyPr anchor="t" rtlCol="false" tIns="0" lIns="0" bIns="0" rIns="0">
            <a:spAutoFit/>
          </a:bodyPr>
          <a:lstStyle/>
          <a:p>
            <a:pPr algn="ctr">
              <a:lnSpc>
                <a:spcPts val="12599"/>
              </a:lnSpc>
            </a:pPr>
            <a:r>
              <a:rPr lang="en-US" sz="9000">
                <a:solidFill>
                  <a:srgbClr val="004AAD"/>
                </a:solidFill>
                <a:latin typeface="Open Sans Extra Bold"/>
              </a:rPr>
              <a:t>RFID applications in India </a:t>
            </a:r>
          </a:p>
        </p:txBody>
      </p:sp>
      <p:sp>
        <p:nvSpPr>
          <p:cNvPr name="TextBox 4" id="4"/>
          <p:cNvSpPr txBox="true"/>
          <p:nvPr/>
        </p:nvSpPr>
        <p:spPr>
          <a:xfrm rot="0">
            <a:off x="1028700" y="2292205"/>
            <a:ext cx="16121008" cy="5899023"/>
          </a:xfrm>
          <a:prstGeom prst="rect">
            <a:avLst/>
          </a:prstGeom>
        </p:spPr>
        <p:txBody>
          <a:bodyPr anchor="t" rtlCol="false" tIns="0" lIns="0" bIns="0" rIns="0">
            <a:spAutoFit/>
          </a:bodyPr>
          <a:lstStyle/>
          <a:p>
            <a:pPr marL="1122679" indent="-561340" lvl="1">
              <a:lnSpc>
                <a:spcPts val="9515"/>
              </a:lnSpc>
              <a:buFont typeface="Arial"/>
              <a:buChar char="•"/>
            </a:pPr>
            <a:r>
              <a:rPr lang="en-US" sz="5199">
                <a:solidFill>
                  <a:srgbClr val="1C0F37"/>
                </a:solidFill>
                <a:latin typeface="Open Sans"/>
              </a:rPr>
              <a:t>Departement of Road transport and Highways</a:t>
            </a:r>
          </a:p>
          <a:p>
            <a:pPr marL="1122679" indent="-561340" lvl="1">
              <a:lnSpc>
                <a:spcPts val="9515"/>
              </a:lnSpc>
              <a:buFont typeface="Arial"/>
              <a:buChar char="•"/>
            </a:pPr>
            <a:r>
              <a:rPr lang="en-US" sz="5199">
                <a:solidFill>
                  <a:srgbClr val="1C0F37"/>
                </a:solidFill>
                <a:latin typeface="Open Sans"/>
              </a:rPr>
              <a:t>Centre for Railway Information Systems(CRIS)</a:t>
            </a:r>
          </a:p>
          <a:p>
            <a:pPr marL="1122679" indent="-561340" lvl="1">
              <a:lnSpc>
                <a:spcPts val="9515"/>
              </a:lnSpc>
              <a:buFont typeface="Arial"/>
              <a:buChar char="•"/>
            </a:pPr>
            <a:r>
              <a:rPr lang="en-US" sz="5199">
                <a:solidFill>
                  <a:srgbClr val="1C0F37"/>
                </a:solidFill>
                <a:latin typeface="Open Sans"/>
              </a:rPr>
              <a:t>Apparrel Tracking using RFID</a:t>
            </a:r>
          </a:p>
          <a:p>
            <a:pPr marL="1122679" indent="-561340" lvl="1">
              <a:lnSpc>
                <a:spcPts val="9515"/>
              </a:lnSpc>
              <a:buFont typeface="Arial"/>
              <a:buChar char="•"/>
            </a:pPr>
            <a:r>
              <a:rPr lang="en-US" sz="5199">
                <a:solidFill>
                  <a:srgbClr val="1C0F37"/>
                </a:solidFill>
                <a:latin typeface="Open Sans"/>
              </a:rPr>
              <a:t>Used in Movie Theatres, Malls, Hospitals, Hotels, Market Places, etc.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466" r="0" b="7466"/>
          <a:stretch>
            <a:fillRect/>
          </a:stretch>
        </p:blipFill>
        <p:spPr>
          <a:xfrm>
            <a:off x="0" y="0"/>
            <a:ext cx="18288000" cy="10287000"/>
          </a:xfrm>
          <a:prstGeom prst="rect">
            <a:avLst/>
          </a:prstGeom>
        </p:spPr>
      </p:pic>
      <p:sp>
        <p:nvSpPr>
          <p:cNvPr name="AutoShape 3" id="3"/>
          <p:cNvSpPr/>
          <p:nvPr/>
        </p:nvSpPr>
        <p:spPr>
          <a:xfrm rot="5400000">
            <a:off x="5054965" y="5377697"/>
            <a:ext cx="7672687" cy="0"/>
          </a:xfrm>
          <a:prstGeom prst="line">
            <a:avLst/>
          </a:prstGeom>
          <a:ln cap="rnd" w="47625">
            <a:solidFill>
              <a:srgbClr val="FFFFFF"/>
            </a:solidFill>
            <a:prstDash val="solid"/>
            <a:headEnd type="none" len="sm" w="sm"/>
            <a:tailEnd type="none" len="sm" w="sm"/>
          </a:ln>
        </p:spPr>
      </p:sp>
      <p:sp>
        <p:nvSpPr>
          <p:cNvPr name="TextBox 4" id="4"/>
          <p:cNvSpPr txBox="true"/>
          <p:nvPr/>
        </p:nvSpPr>
        <p:spPr>
          <a:xfrm rot="0">
            <a:off x="1498978" y="450878"/>
            <a:ext cx="5527477" cy="1077961"/>
          </a:xfrm>
          <a:prstGeom prst="rect">
            <a:avLst/>
          </a:prstGeom>
        </p:spPr>
        <p:txBody>
          <a:bodyPr anchor="t" rtlCol="false" tIns="0" lIns="0" bIns="0" rIns="0">
            <a:spAutoFit/>
          </a:bodyPr>
          <a:lstStyle/>
          <a:p>
            <a:pPr algn="ctr">
              <a:lnSpc>
                <a:spcPts val="8834"/>
              </a:lnSpc>
            </a:pPr>
            <a:r>
              <a:rPr lang="en-US" sz="6310">
                <a:solidFill>
                  <a:srgbClr val="004AAD"/>
                </a:solidFill>
                <a:latin typeface="Open Sans Extra Bold"/>
              </a:rPr>
              <a:t>ADVANTAGES</a:t>
            </a:r>
          </a:p>
        </p:txBody>
      </p:sp>
      <p:sp>
        <p:nvSpPr>
          <p:cNvPr name="TextBox 5" id="5"/>
          <p:cNvSpPr txBox="true"/>
          <p:nvPr/>
        </p:nvSpPr>
        <p:spPr>
          <a:xfrm rot="0">
            <a:off x="10002422" y="460403"/>
            <a:ext cx="7027999" cy="1028013"/>
          </a:xfrm>
          <a:prstGeom prst="rect">
            <a:avLst/>
          </a:prstGeom>
        </p:spPr>
        <p:txBody>
          <a:bodyPr anchor="t" rtlCol="false" tIns="0" lIns="0" bIns="0" rIns="0">
            <a:spAutoFit/>
          </a:bodyPr>
          <a:lstStyle/>
          <a:p>
            <a:pPr algn="ctr">
              <a:lnSpc>
                <a:spcPts val="8437"/>
              </a:lnSpc>
            </a:pPr>
            <a:r>
              <a:rPr lang="en-US" sz="6027">
                <a:solidFill>
                  <a:srgbClr val="004AAD"/>
                </a:solidFill>
                <a:latin typeface="Open Sans Extra Bold"/>
              </a:rPr>
              <a:t>DISADVANTAGES</a:t>
            </a:r>
          </a:p>
        </p:txBody>
      </p:sp>
      <p:sp>
        <p:nvSpPr>
          <p:cNvPr name="TextBox 6" id="6"/>
          <p:cNvSpPr txBox="true"/>
          <p:nvPr/>
        </p:nvSpPr>
        <p:spPr>
          <a:xfrm rot="0">
            <a:off x="228879" y="2428607"/>
            <a:ext cx="8067675" cy="2646638"/>
          </a:xfrm>
          <a:prstGeom prst="rect">
            <a:avLst/>
          </a:prstGeom>
        </p:spPr>
        <p:txBody>
          <a:bodyPr anchor="t" rtlCol="false" tIns="0" lIns="0" bIns="0" rIns="0">
            <a:spAutoFit/>
          </a:bodyPr>
          <a:lstStyle/>
          <a:p>
            <a:pPr marL="820775" indent="-410388" lvl="1">
              <a:lnSpc>
                <a:spcPts val="5322"/>
              </a:lnSpc>
              <a:buFont typeface="Arial"/>
              <a:buChar char="•"/>
            </a:pPr>
            <a:r>
              <a:rPr lang="en-US" sz="3801">
                <a:solidFill>
                  <a:srgbClr val="1C0F37"/>
                </a:solidFill>
                <a:latin typeface="Open Sans"/>
              </a:rPr>
              <a:t>RFID are very simple to instal/inject inside the body of animals,thus helping to keep a track on them  </a:t>
            </a:r>
          </a:p>
        </p:txBody>
      </p:sp>
      <p:sp>
        <p:nvSpPr>
          <p:cNvPr name="TextBox 7" id="7"/>
          <p:cNvSpPr txBox="true"/>
          <p:nvPr/>
        </p:nvSpPr>
        <p:spPr>
          <a:xfrm rot="0">
            <a:off x="0" y="5553324"/>
            <a:ext cx="8525433" cy="1545661"/>
          </a:xfrm>
          <a:prstGeom prst="rect">
            <a:avLst/>
          </a:prstGeom>
        </p:spPr>
        <p:txBody>
          <a:bodyPr anchor="t" rtlCol="false" tIns="0" lIns="0" bIns="0" rIns="0">
            <a:spAutoFit/>
          </a:bodyPr>
          <a:lstStyle/>
          <a:p>
            <a:pPr marL="949360" indent="-474680" lvl="1">
              <a:lnSpc>
                <a:spcPts val="6156"/>
              </a:lnSpc>
              <a:buFont typeface="Arial"/>
              <a:buChar char="•"/>
            </a:pPr>
            <a:r>
              <a:rPr lang="en-US" sz="4397">
                <a:solidFill>
                  <a:srgbClr val="1C0F37"/>
                </a:solidFill>
                <a:latin typeface="Open Sans"/>
              </a:rPr>
              <a:t>The RFID tags can store data upto 20 MB. </a:t>
            </a:r>
          </a:p>
        </p:txBody>
      </p:sp>
      <p:sp>
        <p:nvSpPr>
          <p:cNvPr name="TextBox 8" id="8"/>
          <p:cNvSpPr txBox="true"/>
          <p:nvPr/>
        </p:nvSpPr>
        <p:spPr>
          <a:xfrm rot="0">
            <a:off x="0" y="7257335"/>
            <a:ext cx="8915121" cy="1980123"/>
          </a:xfrm>
          <a:prstGeom prst="rect">
            <a:avLst/>
          </a:prstGeom>
        </p:spPr>
        <p:txBody>
          <a:bodyPr anchor="t" rtlCol="false" tIns="0" lIns="0" bIns="0" rIns="0">
            <a:spAutoFit/>
          </a:bodyPr>
          <a:lstStyle/>
          <a:p>
            <a:pPr marL="818782" indent="-409391" lvl="1">
              <a:lnSpc>
                <a:spcPts val="5309"/>
              </a:lnSpc>
              <a:buFont typeface="Arial"/>
              <a:buChar char="•"/>
            </a:pPr>
            <a:r>
              <a:rPr lang="en-US" sz="3792">
                <a:solidFill>
                  <a:srgbClr val="1C0F37"/>
                </a:solidFill>
                <a:latin typeface="Open Sans"/>
              </a:rPr>
              <a:t>RFID Technology cannot be easily replicated and therefor,it increases the security of the product. </a:t>
            </a:r>
          </a:p>
        </p:txBody>
      </p:sp>
      <p:sp>
        <p:nvSpPr>
          <p:cNvPr name="TextBox 9" id="9"/>
          <p:cNvSpPr txBox="true"/>
          <p:nvPr/>
        </p:nvSpPr>
        <p:spPr>
          <a:xfrm rot="0">
            <a:off x="8867496" y="2438132"/>
            <a:ext cx="9579983" cy="1916590"/>
          </a:xfrm>
          <a:prstGeom prst="rect">
            <a:avLst/>
          </a:prstGeom>
        </p:spPr>
        <p:txBody>
          <a:bodyPr anchor="t" rtlCol="false" tIns="0" lIns="0" bIns="0" rIns="0">
            <a:spAutoFit/>
          </a:bodyPr>
          <a:lstStyle/>
          <a:p>
            <a:pPr marL="792069" indent="-396035" lvl="1">
              <a:lnSpc>
                <a:spcPts val="5136"/>
              </a:lnSpc>
              <a:buFont typeface="Arial"/>
              <a:buChar char="•"/>
            </a:pPr>
            <a:r>
              <a:rPr lang="en-US" sz="3668">
                <a:solidFill>
                  <a:srgbClr val="1C0F37"/>
                </a:solidFill>
                <a:latin typeface="Open Sans"/>
              </a:rPr>
              <a:t>It is difficult for an RFID reader to read the information in case of RFID tags installed in liquids and metal products  </a:t>
            </a:r>
          </a:p>
        </p:txBody>
      </p:sp>
      <p:sp>
        <p:nvSpPr>
          <p:cNvPr name="TextBox 10" id="10"/>
          <p:cNvSpPr txBox="true"/>
          <p:nvPr/>
        </p:nvSpPr>
        <p:spPr>
          <a:xfrm rot="0">
            <a:off x="8867496" y="4982597"/>
            <a:ext cx="9019572" cy="1402541"/>
          </a:xfrm>
          <a:prstGeom prst="rect">
            <a:avLst/>
          </a:prstGeom>
        </p:spPr>
        <p:txBody>
          <a:bodyPr anchor="t" rtlCol="false" tIns="0" lIns="0" bIns="0" rIns="0">
            <a:spAutoFit/>
          </a:bodyPr>
          <a:lstStyle/>
          <a:p>
            <a:pPr marL="870480" indent="-435240" lvl="1">
              <a:lnSpc>
                <a:spcPts val="5644"/>
              </a:lnSpc>
              <a:buFont typeface="Arial"/>
              <a:buChar char="•"/>
            </a:pPr>
            <a:r>
              <a:rPr lang="en-US" sz="4031">
                <a:solidFill>
                  <a:srgbClr val="1C0F37"/>
                </a:solidFill>
                <a:latin typeface="Open Sans"/>
              </a:rPr>
              <a:t>RFID technology has been referred to as invasive technology </a:t>
            </a:r>
          </a:p>
        </p:txBody>
      </p:sp>
      <p:sp>
        <p:nvSpPr>
          <p:cNvPr name="TextBox 11" id="11"/>
          <p:cNvSpPr txBox="true"/>
          <p:nvPr/>
        </p:nvSpPr>
        <p:spPr>
          <a:xfrm rot="0">
            <a:off x="8867496" y="7059580"/>
            <a:ext cx="9019572" cy="2198720"/>
          </a:xfrm>
          <a:prstGeom prst="rect">
            <a:avLst/>
          </a:prstGeom>
        </p:spPr>
        <p:txBody>
          <a:bodyPr anchor="t" rtlCol="false" tIns="0" lIns="0" bIns="0" rIns="0">
            <a:spAutoFit/>
          </a:bodyPr>
          <a:lstStyle/>
          <a:p>
            <a:pPr marL="903809" indent="-451904" lvl="1">
              <a:lnSpc>
                <a:spcPts val="5860"/>
              </a:lnSpc>
              <a:buFont typeface="Arial"/>
              <a:buChar char="•"/>
            </a:pPr>
            <a:r>
              <a:rPr lang="en-US" sz="4186">
                <a:solidFill>
                  <a:srgbClr val="1C0F37"/>
                </a:solidFill>
                <a:latin typeface="Open Sans"/>
              </a:rPr>
              <a:t>Many countries have different range of frequencies that allows RFID tags to function.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466" r="0" b="7466"/>
          <a:stretch>
            <a:fillRect/>
          </a:stretch>
        </p:blipFill>
        <p:spPr>
          <a:xfrm>
            <a:off x="0" y="0"/>
            <a:ext cx="18288000" cy="10287000"/>
          </a:xfrm>
          <a:prstGeom prst="rect">
            <a:avLst/>
          </a:prstGeom>
        </p:spPr>
      </p:pic>
      <p:sp>
        <p:nvSpPr>
          <p:cNvPr name="TextBox 3" id="3"/>
          <p:cNvSpPr txBox="true"/>
          <p:nvPr/>
        </p:nvSpPr>
        <p:spPr>
          <a:xfrm rot="0">
            <a:off x="4144725" y="305390"/>
            <a:ext cx="9998549" cy="2645525"/>
          </a:xfrm>
          <a:prstGeom prst="rect">
            <a:avLst/>
          </a:prstGeom>
        </p:spPr>
        <p:txBody>
          <a:bodyPr anchor="t" rtlCol="false" tIns="0" lIns="0" bIns="0" rIns="0">
            <a:spAutoFit/>
          </a:bodyPr>
          <a:lstStyle/>
          <a:p>
            <a:pPr algn="ctr">
              <a:lnSpc>
                <a:spcPts val="21658"/>
              </a:lnSpc>
            </a:pPr>
            <a:r>
              <a:rPr lang="en-US" sz="15470">
                <a:solidFill>
                  <a:srgbClr val="004AAD"/>
                </a:solidFill>
                <a:latin typeface="Squada One"/>
              </a:rPr>
              <a:t>Working</a:t>
            </a:r>
          </a:p>
        </p:txBody>
      </p:sp>
      <p:sp>
        <p:nvSpPr>
          <p:cNvPr name="TextBox 4" id="4"/>
          <p:cNvSpPr txBox="true"/>
          <p:nvPr/>
        </p:nvSpPr>
        <p:spPr>
          <a:xfrm rot="0">
            <a:off x="274668" y="3300585"/>
            <a:ext cx="17738665" cy="6263134"/>
          </a:xfrm>
          <a:prstGeom prst="rect">
            <a:avLst/>
          </a:prstGeom>
        </p:spPr>
        <p:txBody>
          <a:bodyPr anchor="t" rtlCol="false" tIns="0" lIns="0" bIns="0" rIns="0">
            <a:spAutoFit/>
          </a:bodyPr>
          <a:lstStyle/>
          <a:p>
            <a:pPr marL="765351" indent="-382676" lvl="1">
              <a:lnSpc>
                <a:spcPts val="4962"/>
              </a:lnSpc>
              <a:buFont typeface="Arial"/>
              <a:buChar char="•"/>
            </a:pPr>
            <a:r>
              <a:rPr lang="en-US" spc="-10" sz="3544">
                <a:solidFill>
                  <a:srgbClr val="1C0F37"/>
                </a:solidFill>
                <a:latin typeface="Open Sans Bold"/>
              </a:rPr>
              <a:t>The project shows the design of an RFID based car parking system using </a:t>
            </a:r>
            <a:r>
              <a:rPr lang="en-US" spc="-10" sz="3544">
                <a:solidFill>
                  <a:srgbClr val="B21B1B"/>
                </a:solidFill>
                <a:latin typeface="Open Sans Bold"/>
              </a:rPr>
              <a:t>arduino uno</a:t>
            </a:r>
            <a:r>
              <a:rPr lang="en-US" spc="-10" sz="3544">
                <a:solidFill>
                  <a:srgbClr val="1C0F37"/>
                </a:solidFill>
                <a:latin typeface="Open Sans Bold"/>
              </a:rPr>
              <a:t>, in which only authorised personnel with valid RFID card are allowed access to park.</a:t>
            </a:r>
          </a:p>
          <a:p>
            <a:pPr marL="765351" indent="-382676" lvl="1">
              <a:lnSpc>
                <a:spcPts val="4962"/>
              </a:lnSpc>
              <a:buFont typeface="Arial"/>
              <a:buChar char="•"/>
            </a:pPr>
            <a:r>
              <a:rPr lang="en-US" spc="-10" sz="3544">
                <a:solidFill>
                  <a:srgbClr val="1C0F37"/>
                </a:solidFill>
                <a:latin typeface="Open Sans Bold"/>
              </a:rPr>
              <a:t>When the circuit is switched ON,the authorized person with RFID tag can enter.</a:t>
            </a:r>
          </a:p>
          <a:p>
            <a:pPr marL="765351" indent="-382676" lvl="1">
              <a:lnSpc>
                <a:spcPts val="4962"/>
              </a:lnSpc>
              <a:buFont typeface="Arial"/>
              <a:buChar char="•"/>
            </a:pPr>
            <a:r>
              <a:rPr lang="en-US" spc="-10" sz="3544">
                <a:solidFill>
                  <a:srgbClr val="1C0F37"/>
                </a:solidFill>
                <a:latin typeface="Open Sans Bold"/>
              </a:rPr>
              <a:t>When the ID card is detected by the reader, a unique card number is sent to the microcontroller.</a:t>
            </a:r>
          </a:p>
          <a:p>
            <a:pPr marL="765351" indent="-382676" lvl="1">
              <a:lnSpc>
                <a:spcPts val="4962"/>
              </a:lnSpc>
              <a:buFont typeface="Arial"/>
              <a:buChar char="•"/>
            </a:pPr>
            <a:r>
              <a:rPr lang="en-US" sz="3544">
                <a:solidFill>
                  <a:srgbClr val="1C0F37"/>
                </a:solidFill>
                <a:latin typeface="Open Sans Bold"/>
              </a:rPr>
              <a:t>If the card number is matched with saved number in microcontroller or database, the microcontroller will allow the car in order to park in the secured area , if not matched gate will not open for car to park</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156678" y="6180623"/>
            <a:ext cx="12779160" cy="3895725"/>
          </a:xfrm>
          <a:prstGeom prst="rect">
            <a:avLst/>
          </a:prstGeom>
        </p:spPr>
        <p:txBody>
          <a:bodyPr anchor="t" rtlCol="false" tIns="0" lIns="0" bIns="0" rIns="0">
            <a:spAutoFit/>
          </a:bodyPr>
          <a:lstStyle/>
          <a:p>
            <a:pPr algn="l">
              <a:lnSpc>
                <a:spcPts val="9975"/>
              </a:lnSpc>
            </a:pPr>
            <a:r>
              <a:rPr lang="en-US" spc="-525" sz="10500">
                <a:solidFill>
                  <a:srgbClr val="000000"/>
                </a:solidFill>
                <a:latin typeface="Kollektif Bold Italics"/>
              </a:rPr>
              <a:t>Vehicle Parking Management System using</a:t>
            </a:r>
            <a:r>
              <a:rPr lang="en-US" spc="-60" sz="10500">
                <a:solidFill>
                  <a:srgbClr val="000000"/>
                </a:solidFill>
                <a:latin typeface="Kollektif Bold Italics"/>
              </a:rPr>
              <a:t> PHP and MySQL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025" t="17117" r="4025" b="0"/>
          <a:stretch>
            <a:fillRect/>
          </a:stretch>
        </p:blipFill>
        <p:spPr>
          <a:xfrm flipH="false" flipV="false" rot="0">
            <a:off x="5026806" y="1028700"/>
            <a:ext cx="2925148" cy="2636710"/>
          </a:xfrm>
          <a:prstGeom prst="rect">
            <a:avLst/>
          </a:prstGeom>
        </p:spPr>
      </p:pic>
      <p:pic>
        <p:nvPicPr>
          <p:cNvPr name="Picture 3" id="3"/>
          <p:cNvPicPr>
            <a:picLocks noChangeAspect="true"/>
          </p:cNvPicPr>
          <p:nvPr/>
        </p:nvPicPr>
        <p:blipFill>
          <a:blip r:embed="rId3"/>
          <a:srcRect l="10592" t="19529" r="9056" b="0"/>
          <a:stretch>
            <a:fillRect/>
          </a:stretch>
        </p:blipFill>
        <p:spPr>
          <a:xfrm flipH="false" flipV="false" rot="0">
            <a:off x="839510" y="933965"/>
            <a:ext cx="2727404" cy="2731445"/>
          </a:xfrm>
          <a:prstGeom prst="rect">
            <a:avLst/>
          </a:prstGeom>
        </p:spPr>
      </p:pic>
      <p:pic>
        <p:nvPicPr>
          <p:cNvPr name="Picture 4" id="4"/>
          <p:cNvPicPr>
            <a:picLocks noChangeAspect="true"/>
          </p:cNvPicPr>
          <p:nvPr/>
        </p:nvPicPr>
        <p:blipFill>
          <a:blip r:embed="rId4"/>
          <a:srcRect l="2122" t="15374" r="4347" b="1306"/>
          <a:stretch>
            <a:fillRect/>
          </a:stretch>
        </p:blipFill>
        <p:spPr>
          <a:xfrm flipH="false" flipV="false" rot="0">
            <a:off x="9513208" y="1028700"/>
            <a:ext cx="2959841" cy="2636710"/>
          </a:xfrm>
          <a:prstGeom prst="rect">
            <a:avLst/>
          </a:prstGeom>
        </p:spPr>
      </p:pic>
      <p:pic>
        <p:nvPicPr>
          <p:cNvPr name="Picture 5" id="5"/>
          <p:cNvPicPr>
            <a:picLocks noChangeAspect="true"/>
          </p:cNvPicPr>
          <p:nvPr/>
        </p:nvPicPr>
        <p:blipFill>
          <a:blip r:embed="rId5"/>
          <a:srcRect l="0" t="8137" r="0" b="817"/>
          <a:stretch>
            <a:fillRect/>
          </a:stretch>
        </p:blipFill>
        <p:spPr>
          <a:xfrm flipH="false" flipV="false" rot="0">
            <a:off x="14028134" y="1028700"/>
            <a:ext cx="2896046" cy="2636710"/>
          </a:xfrm>
          <a:prstGeom prst="rect">
            <a:avLst/>
          </a:prstGeom>
        </p:spPr>
      </p:pic>
      <p:pic>
        <p:nvPicPr>
          <p:cNvPr name="Picture 6" id="6"/>
          <p:cNvPicPr>
            <a:picLocks noChangeAspect="true"/>
          </p:cNvPicPr>
          <p:nvPr/>
        </p:nvPicPr>
        <p:blipFill>
          <a:blip r:embed="rId6"/>
          <a:srcRect l="8464" t="15153" r="10288" b="0"/>
          <a:stretch>
            <a:fillRect/>
          </a:stretch>
        </p:blipFill>
        <p:spPr>
          <a:xfrm flipH="false" flipV="false" rot="0">
            <a:off x="806490" y="5649466"/>
            <a:ext cx="2760424" cy="2882722"/>
          </a:xfrm>
          <a:prstGeom prst="rect">
            <a:avLst/>
          </a:prstGeom>
        </p:spPr>
      </p:pic>
      <p:pic>
        <p:nvPicPr>
          <p:cNvPr name="Picture 7" id="7"/>
          <p:cNvPicPr>
            <a:picLocks noChangeAspect="true"/>
          </p:cNvPicPr>
          <p:nvPr/>
        </p:nvPicPr>
        <p:blipFill>
          <a:blip r:embed="rId7"/>
          <a:srcRect l="7152" t="15547" r="7152" b="0"/>
          <a:stretch>
            <a:fillRect/>
          </a:stretch>
        </p:blipFill>
        <p:spPr>
          <a:xfrm flipH="false" flipV="false" rot="0">
            <a:off x="5026806" y="5649466"/>
            <a:ext cx="2925148" cy="2882722"/>
          </a:xfrm>
          <a:prstGeom prst="rect">
            <a:avLst/>
          </a:prstGeom>
        </p:spPr>
      </p:pic>
      <p:pic>
        <p:nvPicPr>
          <p:cNvPr name="Picture 8" id="8"/>
          <p:cNvPicPr>
            <a:picLocks noChangeAspect="true"/>
          </p:cNvPicPr>
          <p:nvPr/>
        </p:nvPicPr>
        <p:blipFill>
          <a:blip r:embed="rId8"/>
          <a:srcRect l="2260" t="14985" r="2260" b="0"/>
          <a:stretch>
            <a:fillRect/>
          </a:stretch>
        </p:blipFill>
        <p:spPr>
          <a:xfrm flipH="false" flipV="false" rot="0">
            <a:off x="9374367" y="5649466"/>
            <a:ext cx="3237523" cy="2882722"/>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13929144" y="5649466"/>
            <a:ext cx="2995036" cy="2882722"/>
          </a:xfrm>
          <a:prstGeom prst="rect">
            <a:avLst/>
          </a:prstGeom>
        </p:spPr>
      </p:pic>
      <p:sp>
        <p:nvSpPr>
          <p:cNvPr name="TextBox 10" id="10"/>
          <p:cNvSpPr txBox="true"/>
          <p:nvPr/>
        </p:nvSpPr>
        <p:spPr>
          <a:xfrm rot="0">
            <a:off x="5026806" y="3738636"/>
            <a:ext cx="2925148" cy="984827"/>
          </a:xfrm>
          <a:prstGeom prst="rect">
            <a:avLst/>
          </a:prstGeom>
        </p:spPr>
        <p:txBody>
          <a:bodyPr anchor="t" rtlCol="false" tIns="0" lIns="0" bIns="0" rIns="0">
            <a:spAutoFit/>
          </a:bodyPr>
          <a:lstStyle/>
          <a:p>
            <a:pPr algn="ctr">
              <a:lnSpc>
                <a:spcPts val="3993"/>
              </a:lnSpc>
            </a:pPr>
            <a:r>
              <a:rPr lang="en-US" sz="2852">
                <a:solidFill>
                  <a:srgbClr val="000000"/>
                </a:solidFill>
                <a:latin typeface="Open Sans Light Bold"/>
              </a:rPr>
              <a:t>Oishik</a:t>
            </a:r>
          </a:p>
          <a:p>
            <a:pPr algn="ctr">
              <a:lnSpc>
                <a:spcPts val="3993"/>
              </a:lnSpc>
            </a:pPr>
            <a:r>
              <a:rPr lang="en-US" sz="2852">
                <a:solidFill>
                  <a:srgbClr val="000000"/>
                </a:solidFill>
                <a:latin typeface="Open Sans Light Bold"/>
              </a:rPr>
              <a:t>19BCY10122</a:t>
            </a:r>
          </a:p>
        </p:txBody>
      </p:sp>
      <p:sp>
        <p:nvSpPr>
          <p:cNvPr name="TextBox 11" id="11"/>
          <p:cNvSpPr txBox="true"/>
          <p:nvPr/>
        </p:nvSpPr>
        <p:spPr>
          <a:xfrm rot="0">
            <a:off x="806490" y="3648362"/>
            <a:ext cx="2793443" cy="1064291"/>
          </a:xfrm>
          <a:prstGeom prst="rect">
            <a:avLst/>
          </a:prstGeom>
        </p:spPr>
        <p:txBody>
          <a:bodyPr anchor="t" rtlCol="false" tIns="0" lIns="0" bIns="0" rIns="0">
            <a:spAutoFit/>
          </a:bodyPr>
          <a:lstStyle/>
          <a:p>
            <a:pPr algn="ctr">
              <a:lnSpc>
                <a:spcPts val="4338"/>
              </a:lnSpc>
            </a:pPr>
            <a:r>
              <a:rPr lang="en-US" sz="3098">
                <a:solidFill>
                  <a:srgbClr val="000000"/>
                </a:solidFill>
                <a:latin typeface="Open Sans Light Bold"/>
              </a:rPr>
              <a:t>Isha </a:t>
            </a:r>
          </a:p>
          <a:p>
            <a:pPr algn="ctr">
              <a:lnSpc>
                <a:spcPts val="4338"/>
              </a:lnSpc>
            </a:pPr>
            <a:r>
              <a:rPr lang="en-US" sz="3098">
                <a:solidFill>
                  <a:srgbClr val="000000"/>
                </a:solidFill>
                <a:latin typeface="Open Sans Light Bold"/>
              </a:rPr>
              <a:t>19BCY10151</a:t>
            </a:r>
          </a:p>
        </p:txBody>
      </p:sp>
      <p:sp>
        <p:nvSpPr>
          <p:cNvPr name="TextBox 12" id="12"/>
          <p:cNvSpPr txBox="true"/>
          <p:nvPr/>
        </p:nvSpPr>
        <p:spPr>
          <a:xfrm rot="0">
            <a:off x="9834364" y="3729111"/>
            <a:ext cx="2317529" cy="922981"/>
          </a:xfrm>
          <a:prstGeom prst="rect">
            <a:avLst/>
          </a:prstGeom>
        </p:spPr>
        <p:txBody>
          <a:bodyPr anchor="t" rtlCol="false" tIns="0" lIns="0" bIns="0" rIns="0">
            <a:spAutoFit/>
          </a:bodyPr>
          <a:lstStyle/>
          <a:p>
            <a:pPr algn="ctr">
              <a:lnSpc>
                <a:spcPts val="3727"/>
              </a:lnSpc>
            </a:pPr>
            <a:r>
              <a:rPr lang="en-US" sz="2662">
                <a:solidFill>
                  <a:srgbClr val="000000"/>
                </a:solidFill>
                <a:latin typeface="Open Sans Light Bold"/>
              </a:rPr>
              <a:t>Himanshu </a:t>
            </a:r>
          </a:p>
          <a:p>
            <a:pPr algn="ctr">
              <a:lnSpc>
                <a:spcPts val="3727"/>
              </a:lnSpc>
            </a:pPr>
            <a:r>
              <a:rPr lang="en-US" sz="2662">
                <a:solidFill>
                  <a:srgbClr val="000000"/>
                </a:solidFill>
                <a:latin typeface="Open Sans Light Bold"/>
              </a:rPr>
              <a:t>19BCY10138</a:t>
            </a:r>
          </a:p>
        </p:txBody>
      </p:sp>
      <p:sp>
        <p:nvSpPr>
          <p:cNvPr name="TextBox 13" id="13"/>
          <p:cNvSpPr txBox="true"/>
          <p:nvPr/>
        </p:nvSpPr>
        <p:spPr>
          <a:xfrm rot="0">
            <a:off x="14149704" y="3738636"/>
            <a:ext cx="2774476" cy="1054858"/>
          </a:xfrm>
          <a:prstGeom prst="rect">
            <a:avLst/>
          </a:prstGeom>
        </p:spPr>
        <p:txBody>
          <a:bodyPr anchor="t" rtlCol="false" tIns="0" lIns="0" bIns="0" rIns="0">
            <a:spAutoFit/>
          </a:bodyPr>
          <a:lstStyle/>
          <a:p>
            <a:pPr algn="ctr">
              <a:lnSpc>
                <a:spcPts val="4333"/>
              </a:lnSpc>
            </a:pPr>
            <a:r>
              <a:rPr lang="en-US" sz="3095">
                <a:solidFill>
                  <a:srgbClr val="000000"/>
                </a:solidFill>
                <a:latin typeface="Open Sans Light Bold"/>
              </a:rPr>
              <a:t>Sakshi</a:t>
            </a:r>
          </a:p>
          <a:p>
            <a:pPr algn="ctr">
              <a:lnSpc>
                <a:spcPts val="4333"/>
              </a:lnSpc>
            </a:pPr>
            <a:r>
              <a:rPr lang="en-US" sz="3095">
                <a:solidFill>
                  <a:srgbClr val="000000"/>
                </a:solidFill>
                <a:latin typeface="Open Sans Light Bold"/>
              </a:rPr>
              <a:t>19BEE10004</a:t>
            </a:r>
          </a:p>
        </p:txBody>
      </p:sp>
      <p:sp>
        <p:nvSpPr>
          <p:cNvPr name="TextBox 14" id="14"/>
          <p:cNvSpPr txBox="true"/>
          <p:nvPr/>
        </p:nvSpPr>
        <p:spPr>
          <a:xfrm rot="0">
            <a:off x="675879" y="8479324"/>
            <a:ext cx="2924054" cy="1144507"/>
          </a:xfrm>
          <a:prstGeom prst="rect">
            <a:avLst/>
          </a:prstGeom>
        </p:spPr>
        <p:txBody>
          <a:bodyPr anchor="t" rtlCol="false" tIns="0" lIns="0" bIns="0" rIns="0">
            <a:spAutoFit/>
          </a:bodyPr>
          <a:lstStyle/>
          <a:p>
            <a:pPr algn="ctr">
              <a:lnSpc>
                <a:spcPts val="4641"/>
              </a:lnSpc>
            </a:pPr>
            <a:r>
              <a:rPr lang="en-US" sz="3315">
                <a:solidFill>
                  <a:srgbClr val="000000"/>
                </a:solidFill>
                <a:latin typeface="Open Sans Light Bold"/>
              </a:rPr>
              <a:t>Aditi</a:t>
            </a:r>
          </a:p>
          <a:p>
            <a:pPr algn="ctr">
              <a:lnSpc>
                <a:spcPts val="4641"/>
              </a:lnSpc>
            </a:pPr>
            <a:r>
              <a:rPr lang="en-US" sz="3315">
                <a:solidFill>
                  <a:srgbClr val="000000"/>
                </a:solidFill>
                <a:latin typeface="Open Sans Light Bold"/>
              </a:rPr>
              <a:t>19MIM10045</a:t>
            </a:r>
          </a:p>
        </p:txBody>
      </p:sp>
      <p:sp>
        <p:nvSpPr>
          <p:cNvPr name="TextBox 15" id="15"/>
          <p:cNvSpPr txBox="true"/>
          <p:nvPr/>
        </p:nvSpPr>
        <p:spPr>
          <a:xfrm rot="0">
            <a:off x="5026806" y="8451702"/>
            <a:ext cx="2925148"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Rahul </a:t>
            </a:r>
          </a:p>
          <a:p>
            <a:pPr algn="ctr">
              <a:lnSpc>
                <a:spcPts val="4759"/>
              </a:lnSpc>
            </a:pPr>
            <a:r>
              <a:rPr lang="en-US" sz="3399">
                <a:solidFill>
                  <a:srgbClr val="000000"/>
                </a:solidFill>
                <a:latin typeface="Open Sans Light Bold"/>
              </a:rPr>
              <a:t>19BCY10171</a:t>
            </a:r>
          </a:p>
        </p:txBody>
      </p:sp>
      <p:sp>
        <p:nvSpPr>
          <p:cNvPr name="TextBox 16" id="16"/>
          <p:cNvSpPr txBox="true"/>
          <p:nvPr/>
        </p:nvSpPr>
        <p:spPr>
          <a:xfrm rot="0">
            <a:off x="9316882" y="8451702"/>
            <a:ext cx="315616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Somil</a:t>
            </a:r>
          </a:p>
          <a:p>
            <a:pPr algn="ctr">
              <a:lnSpc>
                <a:spcPts val="4759"/>
              </a:lnSpc>
            </a:pPr>
            <a:r>
              <a:rPr lang="en-US" sz="3399">
                <a:solidFill>
                  <a:srgbClr val="000000"/>
                </a:solidFill>
                <a:latin typeface="Open Sans Light Bold"/>
              </a:rPr>
              <a:t>19BCE10278</a:t>
            </a:r>
          </a:p>
        </p:txBody>
      </p:sp>
      <p:sp>
        <p:nvSpPr>
          <p:cNvPr name="TextBox 17" id="17"/>
          <p:cNvSpPr txBox="true"/>
          <p:nvPr/>
        </p:nvSpPr>
        <p:spPr>
          <a:xfrm rot="0">
            <a:off x="14205537" y="8451702"/>
            <a:ext cx="254124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Jayant </a:t>
            </a:r>
          </a:p>
          <a:p>
            <a:pPr algn="ctr">
              <a:lnSpc>
                <a:spcPts val="4759"/>
              </a:lnSpc>
            </a:pPr>
            <a:r>
              <a:rPr lang="en-US" sz="3399">
                <a:solidFill>
                  <a:srgbClr val="000000"/>
                </a:solidFill>
                <a:latin typeface="Open Sans Light Bold"/>
              </a:rPr>
              <a:t>19BCY10106</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FEFD6"/>
        </a:solidFill>
      </p:bgPr>
    </p:bg>
    <p:spTree>
      <p:nvGrpSpPr>
        <p:cNvPr id="1" name=""/>
        <p:cNvGrpSpPr/>
        <p:nvPr/>
      </p:nvGrpSpPr>
      <p:grpSpPr>
        <a:xfrm>
          <a:off x="0" y="0"/>
          <a:ext cx="0" cy="0"/>
          <a:chOff x="0" y="0"/>
          <a:chExt cx="0" cy="0"/>
        </a:xfrm>
      </p:grpSpPr>
      <p:sp>
        <p:nvSpPr>
          <p:cNvPr name="TextBox 2" id="2"/>
          <p:cNvSpPr txBox="true"/>
          <p:nvPr/>
        </p:nvSpPr>
        <p:spPr>
          <a:xfrm rot="0">
            <a:off x="235921" y="514809"/>
            <a:ext cx="17816158" cy="10465868"/>
          </a:xfrm>
          <a:prstGeom prst="rect">
            <a:avLst/>
          </a:prstGeom>
        </p:spPr>
        <p:txBody>
          <a:bodyPr anchor="t" rtlCol="false" tIns="0" lIns="0" bIns="0" rIns="0">
            <a:spAutoFit/>
          </a:bodyPr>
          <a:lstStyle/>
          <a:p>
            <a:pPr>
              <a:lnSpc>
                <a:spcPts val="6431"/>
              </a:lnSpc>
            </a:pPr>
            <a:r>
              <a:rPr lang="en-US" spc="-11" sz="3783">
                <a:solidFill>
                  <a:srgbClr val="000000"/>
                </a:solidFill>
                <a:latin typeface="Alegreya"/>
              </a:rPr>
              <a:t>In VPMS we use </a:t>
            </a:r>
            <a:r>
              <a:rPr lang="en-US" spc="-11" sz="3783">
                <a:solidFill>
                  <a:srgbClr val="000000"/>
                </a:solidFill>
                <a:latin typeface="Alegreya Bold"/>
              </a:rPr>
              <a:t>PHP an</a:t>
            </a:r>
            <a:r>
              <a:rPr lang="en-US" sz="3783">
                <a:solidFill>
                  <a:srgbClr val="000000"/>
                </a:solidFill>
                <a:latin typeface="Alegreya Bold"/>
              </a:rPr>
              <a:t>d MySQL database</a:t>
            </a:r>
            <a:r>
              <a:rPr lang="en-US" sz="3783">
                <a:solidFill>
                  <a:srgbClr val="000000"/>
                </a:solidFill>
                <a:latin typeface="Alegreya"/>
              </a:rPr>
              <a:t>. This is the project which keeps records of the vehicle which is going to park in the parking area. VPMS has one module i.e. admin.</a:t>
            </a:r>
          </a:p>
          <a:p>
            <a:pPr marL="816789" indent="-408394" lvl="1">
              <a:lnSpc>
                <a:spcPts val="6431"/>
              </a:lnSpc>
              <a:buFont typeface="Arial"/>
              <a:buChar char="•"/>
            </a:pPr>
            <a:r>
              <a:rPr lang="en-US" sz="3783">
                <a:solidFill>
                  <a:srgbClr val="000000"/>
                </a:solidFill>
                <a:latin typeface="Alegreya Bold"/>
              </a:rPr>
              <a:t>Dashboard:</a:t>
            </a:r>
            <a:r>
              <a:rPr lang="en-US" sz="3783">
                <a:solidFill>
                  <a:srgbClr val="000000"/>
                </a:solidFill>
                <a:latin typeface="Alegreya"/>
              </a:rPr>
              <a:t> In this sections, admin can briefly view the number of vehicle entries in a particular period.</a:t>
            </a:r>
          </a:p>
          <a:p>
            <a:pPr marL="816789" indent="-408394" lvl="1">
              <a:lnSpc>
                <a:spcPts val="6431"/>
              </a:lnSpc>
              <a:buFont typeface="Arial"/>
              <a:buChar char="•"/>
            </a:pPr>
            <a:r>
              <a:rPr lang="en-US" sz="3783">
                <a:solidFill>
                  <a:srgbClr val="000000"/>
                </a:solidFill>
                <a:latin typeface="Alegreya Bold"/>
              </a:rPr>
              <a:t>Category: </a:t>
            </a:r>
            <a:r>
              <a:rPr lang="en-US" sz="3783">
                <a:solidFill>
                  <a:srgbClr val="000000"/>
                </a:solidFill>
                <a:latin typeface="Alegreya"/>
              </a:rPr>
              <a:t>In this section, admin can manage category (add/update).</a:t>
            </a:r>
          </a:p>
          <a:p>
            <a:pPr marL="816789" indent="-408394" lvl="1">
              <a:lnSpc>
                <a:spcPts val="6431"/>
              </a:lnSpc>
              <a:buFont typeface="Arial"/>
              <a:buChar char="•"/>
            </a:pPr>
            <a:r>
              <a:rPr lang="en-US" sz="3783">
                <a:solidFill>
                  <a:srgbClr val="000000"/>
                </a:solidFill>
                <a:latin typeface="Alegreya Bold"/>
              </a:rPr>
              <a:t>Add Vehicle</a:t>
            </a:r>
            <a:r>
              <a:rPr lang="en-US" sz="3783">
                <a:solidFill>
                  <a:srgbClr val="000000"/>
                </a:solidFill>
                <a:latin typeface="Alegreya"/>
              </a:rPr>
              <a:t>: In this section, admin add vehicle which is going to park.</a:t>
            </a:r>
          </a:p>
          <a:p>
            <a:pPr marL="816789" indent="-408394" lvl="1">
              <a:lnSpc>
                <a:spcPts val="6431"/>
              </a:lnSpc>
              <a:buFont typeface="Arial"/>
              <a:buChar char="•"/>
            </a:pPr>
            <a:r>
              <a:rPr lang="en-US" sz="3783">
                <a:solidFill>
                  <a:srgbClr val="000000"/>
                </a:solidFill>
                <a:latin typeface="Alegreya Bold"/>
              </a:rPr>
              <a:t>Manage Vehicle:</a:t>
            </a:r>
            <a:r>
              <a:rPr lang="en-US" sz="3783">
                <a:solidFill>
                  <a:srgbClr val="000000"/>
                </a:solidFill>
                <a:latin typeface="Alegreya"/>
              </a:rPr>
              <a:t> In this section, admin can manage incoming and outgoing vehicle and admin can also add parking charges and his/her remarks.</a:t>
            </a:r>
          </a:p>
          <a:p>
            <a:pPr marL="816789" indent="-408394" lvl="1">
              <a:lnSpc>
                <a:spcPts val="6431"/>
              </a:lnSpc>
              <a:buFont typeface="Arial"/>
              <a:buChar char="•"/>
            </a:pPr>
            <a:r>
              <a:rPr lang="en-US" sz="3783">
                <a:solidFill>
                  <a:srgbClr val="000000"/>
                </a:solidFill>
                <a:latin typeface="Alegreya Bold"/>
              </a:rPr>
              <a:t>Reports:</a:t>
            </a:r>
            <a:r>
              <a:rPr lang="en-US" sz="3783">
                <a:solidFill>
                  <a:srgbClr val="000000"/>
                </a:solidFill>
                <a:latin typeface="Alegreya"/>
              </a:rPr>
              <a:t> In this section admin can generate vehicle entries reports between two dates.</a:t>
            </a:r>
          </a:p>
          <a:p>
            <a:pPr marL="816789" indent="-408394" lvl="1">
              <a:lnSpc>
                <a:spcPts val="6431"/>
              </a:lnSpc>
              <a:buFont typeface="Arial"/>
              <a:buChar char="•"/>
            </a:pPr>
            <a:r>
              <a:rPr lang="en-US" spc="-11" sz="3783">
                <a:solidFill>
                  <a:srgbClr val="000000"/>
                </a:solidFill>
                <a:latin typeface="Alegreya Bold"/>
              </a:rPr>
              <a:t>Search:</a:t>
            </a:r>
            <a:r>
              <a:rPr lang="en-US" spc="-11" sz="3783">
                <a:solidFill>
                  <a:srgbClr val="000000"/>
                </a:solidFill>
                <a:latin typeface="Alegreya"/>
              </a:rPr>
              <a:t> In this section,Admin can search a particular vehicle by parking number.</a:t>
            </a:r>
          </a:p>
          <a:p>
            <a:pPr>
              <a:lnSpc>
                <a:spcPts val="6431"/>
              </a:lnSpc>
            </a:pPr>
            <a:r>
              <a:rPr lang="en-US" spc="-11" sz="3783">
                <a:solidFill>
                  <a:srgbClr val="000000"/>
                </a:solidFill>
                <a:latin typeface="Alegreya"/>
              </a:rPr>
              <a:t>         Admin can also update his profile, change the password and recover the password.</a:t>
            </a:r>
          </a:p>
          <a:p>
            <a:pPr>
              <a:lnSpc>
                <a:spcPts val="6431"/>
              </a:lnSpc>
            </a:pPr>
          </a:p>
          <a:p>
            <a:pPr>
              <a:lnSpc>
                <a:spcPts val="6431"/>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EF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47359" y="296285"/>
            <a:ext cx="16193282" cy="8338733"/>
          </a:xfrm>
          <a:prstGeom prst="rect">
            <a:avLst/>
          </a:prstGeom>
        </p:spPr>
      </p:pic>
      <p:sp>
        <p:nvSpPr>
          <p:cNvPr name="TextBox 3" id="3"/>
          <p:cNvSpPr txBox="true"/>
          <p:nvPr/>
        </p:nvSpPr>
        <p:spPr>
          <a:xfrm rot="0">
            <a:off x="7543726" y="8792698"/>
            <a:ext cx="3200549" cy="1726173"/>
          </a:xfrm>
          <a:prstGeom prst="rect">
            <a:avLst/>
          </a:prstGeom>
        </p:spPr>
        <p:txBody>
          <a:bodyPr anchor="t" rtlCol="false" tIns="0" lIns="0" bIns="0" rIns="0">
            <a:spAutoFit/>
          </a:bodyPr>
          <a:lstStyle/>
          <a:p>
            <a:pPr algn="ctr">
              <a:lnSpc>
                <a:spcPts val="4606"/>
              </a:lnSpc>
            </a:pPr>
            <a:r>
              <a:rPr lang="en-US" sz="3290">
                <a:solidFill>
                  <a:srgbClr val="000000"/>
                </a:solidFill>
                <a:latin typeface="Open Sans Light Bold"/>
              </a:rPr>
              <a:t>Fig.1</a:t>
            </a:r>
            <a:r>
              <a:rPr lang="en-US" sz="3290">
                <a:solidFill>
                  <a:srgbClr val="000000"/>
                </a:solidFill>
                <a:latin typeface="Open Sans Light Bold"/>
              </a:rPr>
              <a:t> Start Page</a:t>
            </a:r>
          </a:p>
          <a:p>
            <a:pPr algn="ctr">
              <a:lnSpc>
                <a:spcPts val="4606"/>
              </a:lnSpc>
            </a:pPr>
          </a:p>
          <a:p>
            <a:pPr algn="ctr">
              <a:lnSpc>
                <a:spcPts val="4606"/>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EF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137"/>
          <a:stretch>
            <a:fillRect/>
          </a:stretch>
        </p:blipFill>
        <p:spPr>
          <a:xfrm flipH="false" flipV="false" rot="0">
            <a:off x="291611" y="2211097"/>
            <a:ext cx="17704778" cy="4710222"/>
          </a:xfrm>
          <a:prstGeom prst="rect">
            <a:avLst/>
          </a:prstGeom>
        </p:spPr>
      </p:pic>
      <p:sp>
        <p:nvSpPr>
          <p:cNvPr name="TextBox 3" id="3"/>
          <p:cNvSpPr txBox="true"/>
          <p:nvPr/>
        </p:nvSpPr>
        <p:spPr>
          <a:xfrm rot="0">
            <a:off x="7037399" y="7368540"/>
            <a:ext cx="3645991" cy="1889760"/>
          </a:xfrm>
          <a:prstGeom prst="rect">
            <a:avLst/>
          </a:prstGeom>
        </p:spPr>
        <p:txBody>
          <a:bodyPr anchor="t" rtlCol="false" tIns="0" lIns="0" bIns="0" rIns="0">
            <a:spAutoFit/>
          </a:bodyPr>
          <a:lstStyle/>
          <a:p>
            <a:pPr algn="ctr">
              <a:lnSpc>
                <a:spcPts val="5039"/>
              </a:lnSpc>
            </a:pPr>
            <a:r>
              <a:rPr lang="en-US" sz="3599">
                <a:solidFill>
                  <a:srgbClr val="000000"/>
                </a:solidFill>
                <a:latin typeface="Open Sans Light Bold"/>
              </a:rPr>
              <a:t>Fig.2 Dashboard</a:t>
            </a:r>
          </a:p>
          <a:p>
            <a:pPr algn="ctr">
              <a:lnSpc>
                <a:spcPts val="5039"/>
              </a:lnSpc>
            </a:pPr>
          </a:p>
          <a:p>
            <a:pPr algn="ctr">
              <a:lnSpc>
                <a:spcPts val="503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03" t="11741" r="89" b="14602"/>
          <a:stretch>
            <a:fillRect/>
          </a:stretch>
        </p:blipFill>
        <p:spPr>
          <a:xfrm>
            <a:off x="0" y="0"/>
            <a:ext cx="18288000" cy="10287000"/>
          </a:xfrm>
          <a:prstGeom prst="rect">
            <a:avLst/>
          </a:prstGeom>
        </p:spPr>
      </p:pic>
      <p:sp>
        <p:nvSpPr>
          <p:cNvPr name="AutoShape 3" id="3"/>
          <p:cNvSpPr/>
          <p:nvPr/>
        </p:nvSpPr>
        <p:spPr>
          <a:xfrm rot="5400000">
            <a:off x="7505477" y="-8074324"/>
            <a:ext cx="3567422" cy="19078043"/>
          </a:xfrm>
          <a:prstGeom prst="rect">
            <a:avLst/>
          </a:prstGeom>
          <a:solidFill>
            <a:srgbClr val="FFFFFE"/>
          </a:solidFill>
        </p:spPr>
      </p:sp>
      <p:sp>
        <p:nvSpPr>
          <p:cNvPr name="TextBox 4" id="4"/>
          <p:cNvSpPr txBox="true"/>
          <p:nvPr/>
        </p:nvSpPr>
        <p:spPr>
          <a:xfrm rot="0">
            <a:off x="2010802" y="921773"/>
            <a:ext cx="11579747" cy="1343025"/>
          </a:xfrm>
          <a:prstGeom prst="rect">
            <a:avLst/>
          </a:prstGeom>
        </p:spPr>
        <p:txBody>
          <a:bodyPr anchor="t" rtlCol="false" tIns="0" lIns="0" bIns="0" rIns="0">
            <a:spAutoFit/>
          </a:bodyPr>
          <a:lstStyle/>
          <a:p>
            <a:pPr algn="l">
              <a:lnSpc>
                <a:spcPts val="9975"/>
              </a:lnSpc>
            </a:pPr>
            <a:r>
              <a:rPr lang="en-US" spc="-525" sz="10500">
                <a:solidFill>
                  <a:srgbClr val="000000"/>
                </a:solidFill>
                <a:latin typeface="Alegreya Bold Italics"/>
              </a:rPr>
              <a:t>Smart  Car  Parking  App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37" t="2263" r="1037" b="10308"/>
          <a:stretch>
            <a:fillRect/>
          </a:stretch>
        </p:blipFill>
        <p:spPr>
          <a:xfrm>
            <a:off x="0" y="0"/>
            <a:ext cx="18288000" cy="10287000"/>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p:cSld>
    <p:bg>
      <p:bgPr>
        <a:solidFill>
          <a:srgbClr val="FFEFD6"/>
        </a:solidFill>
      </p:bgPr>
    </p:bg>
    <p:spTree>
      <p:nvGrpSpPr>
        <p:cNvPr id="1" name=""/>
        <p:cNvGrpSpPr/>
        <p:nvPr/>
      </p:nvGrpSpPr>
      <p:grpSpPr>
        <a:xfrm>
          <a:off x="0" y="0"/>
          <a:ext cx="0" cy="0"/>
          <a:chOff x="0" y="0"/>
          <a:chExt cx="0" cy="0"/>
        </a:xfrm>
      </p:grpSpPr>
      <p:sp>
        <p:nvSpPr>
          <p:cNvPr name="TextBox 2" id="2"/>
          <p:cNvSpPr txBox="true"/>
          <p:nvPr/>
        </p:nvSpPr>
        <p:spPr>
          <a:xfrm rot="0">
            <a:off x="235921" y="391789"/>
            <a:ext cx="17816158" cy="8846618"/>
          </a:xfrm>
          <a:prstGeom prst="rect">
            <a:avLst/>
          </a:prstGeom>
        </p:spPr>
        <p:txBody>
          <a:bodyPr anchor="t" rtlCol="false" tIns="0" lIns="0" bIns="0" rIns="0">
            <a:spAutoFit/>
          </a:bodyPr>
          <a:lstStyle/>
          <a:p>
            <a:pPr>
              <a:lnSpc>
                <a:spcPts val="6431"/>
              </a:lnSpc>
            </a:pPr>
            <a:r>
              <a:rPr lang="en-US" spc="-11" sz="3783">
                <a:solidFill>
                  <a:srgbClr val="000000"/>
                </a:solidFill>
                <a:latin typeface="Alegreya"/>
              </a:rPr>
              <a:t>In car parking app, we use </a:t>
            </a:r>
            <a:r>
              <a:rPr lang="en-US" spc="-11" sz="3783">
                <a:solidFill>
                  <a:srgbClr val="000000"/>
                </a:solidFill>
                <a:latin typeface="Alegreya Bold"/>
              </a:rPr>
              <a:t>Javascript an</a:t>
            </a:r>
            <a:r>
              <a:rPr lang="en-US" sz="3783">
                <a:solidFill>
                  <a:srgbClr val="000000"/>
                </a:solidFill>
                <a:latin typeface="Alegreya Bold"/>
              </a:rPr>
              <a:t>d Google Firebase</a:t>
            </a:r>
            <a:r>
              <a:rPr lang="en-US" sz="3783">
                <a:solidFill>
                  <a:srgbClr val="000000"/>
                </a:solidFill>
                <a:latin typeface="Alegreya"/>
              </a:rPr>
              <a:t>. This app is for the users, in which they can check: </a:t>
            </a:r>
          </a:p>
          <a:p>
            <a:pPr marL="816789" indent="-408394" lvl="1">
              <a:lnSpc>
                <a:spcPts val="6431"/>
              </a:lnSpc>
              <a:buFont typeface="Arial"/>
              <a:buChar char="•"/>
            </a:pPr>
            <a:r>
              <a:rPr lang="en-US" spc="-11" sz="3783">
                <a:solidFill>
                  <a:srgbClr val="000000"/>
                </a:solidFill>
                <a:latin typeface="Alegreya Bold"/>
              </a:rPr>
              <a:t>A</a:t>
            </a:r>
            <a:r>
              <a:rPr lang="en-US" spc="-11" sz="3783">
                <a:solidFill>
                  <a:srgbClr val="000000"/>
                </a:solidFill>
                <a:latin typeface="Alegreya Bold"/>
              </a:rPr>
              <a:t>vailable parking slots: </a:t>
            </a:r>
            <a:r>
              <a:rPr lang="en-US" spc="-11" sz="3783">
                <a:solidFill>
                  <a:srgbClr val="000000"/>
                </a:solidFill>
                <a:latin typeface="Alegreya"/>
              </a:rPr>
              <a:t>Users can check the nearest available parking slots in the parking area.</a:t>
            </a:r>
          </a:p>
          <a:p>
            <a:pPr marL="816789" indent="-408394" lvl="1">
              <a:lnSpc>
                <a:spcPts val="6431"/>
              </a:lnSpc>
              <a:buFont typeface="Arial"/>
              <a:buChar char="•"/>
            </a:pPr>
            <a:r>
              <a:rPr lang="en-US" sz="3783">
                <a:solidFill>
                  <a:srgbClr val="000000"/>
                </a:solidFill>
                <a:latin typeface="Alegreya Bold"/>
              </a:rPr>
              <a:t>Current Location Tracking: </a:t>
            </a:r>
            <a:r>
              <a:rPr lang="en-US" sz="3783">
                <a:solidFill>
                  <a:srgbClr val="000000"/>
                </a:solidFill>
                <a:latin typeface="Alegreya"/>
              </a:rPr>
              <a:t>Users can track their vehicle's location, at any given time.</a:t>
            </a:r>
          </a:p>
          <a:p>
            <a:pPr marL="816789" indent="-408394" lvl="1">
              <a:lnSpc>
                <a:spcPts val="6431"/>
              </a:lnSpc>
              <a:buFont typeface="Arial"/>
              <a:buChar char="•"/>
            </a:pPr>
            <a:r>
              <a:rPr lang="en-US" sz="3783">
                <a:solidFill>
                  <a:srgbClr val="000000"/>
                </a:solidFill>
                <a:latin typeface="Alegreya Bold"/>
              </a:rPr>
              <a:t>Entry &amp; Exit time: </a:t>
            </a:r>
            <a:r>
              <a:rPr lang="en-US" sz="3783">
                <a:solidFill>
                  <a:srgbClr val="000000"/>
                </a:solidFill>
                <a:latin typeface="Alegreya"/>
              </a:rPr>
              <a:t>Users can check their entry and exit timings.</a:t>
            </a:r>
          </a:p>
          <a:p>
            <a:pPr marL="816789" indent="-408394" lvl="1">
              <a:lnSpc>
                <a:spcPts val="6431"/>
              </a:lnSpc>
              <a:buFont typeface="Arial"/>
              <a:buChar char="•"/>
            </a:pPr>
            <a:r>
              <a:rPr lang="en-US" sz="3783">
                <a:solidFill>
                  <a:srgbClr val="000000"/>
                </a:solidFill>
                <a:latin typeface="Alegreya Bold"/>
              </a:rPr>
              <a:t>Payment options: </a:t>
            </a:r>
            <a:r>
              <a:rPr lang="en-US" sz="3783">
                <a:solidFill>
                  <a:srgbClr val="000000"/>
                </a:solidFill>
                <a:latin typeface="Alegreya"/>
              </a:rPr>
              <a:t>Users can choose from various payment options, like - Cash, UPI, Net-banking, etc.</a:t>
            </a:r>
          </a:p>
          <a:p>
            <a:pPr marL="816789" indent="-408394" lvl="1">
              <a:lnSpc>
                <a:spcPts val="6431"/>
              </a:lnSpc>
              <a:buFont typeface="Arial"/>
              <a:buChar char="•"/>
            </a:pPr>
            <a:r>
              <a:rPr lang="en-US" sz="3783">
                <a:solidFill>
                  <a:srgbClr val="000000"/>
                </a:solidFill>
                <a:latin typeface="Alegreya Bold"/>
              </a:rPr>
              <a:t>Payment tariff: </a:t>
            </a:r>
            <a:r>
              <a:rPr lang="en-US" sz="3783">
                <a:solidFill>
                  <a:srgbClr val="000000"/>
                </a:solidFill>
                <a:latin typeface="Alegreya"/>
              </a:rPr>
              <a:t>Here, users can view the payment rates.</a:t>
            </a:r>
          </a:p>
          <a:p>
            <a:pPr marL="816789" indent="-408394" lvl="1">
              <a:lnSpc>
                <a:spcPts val="6431"/>
              </a:lnSpc>
              <a:buFont typeface="Arial"/>
              <a:buChar char="•"/>
            </a:pPr>
            <a:r>
              <a:rPr lang="en-US" sz="3783">
                <a:solidFill>
                  <a:srgbClr val="000000"/>
                </a:solidFill>
                <a:latin typeface="Alegreya Bold"/>
              </a:rPr>
              <a:t>Payment history: </a:t>
            </a:r>
            <a:r>
              <a:rPr lang="en-US" sz="3783">
                <a:solidFill>
                  <a:srgbClr val="000000"/>
                </a:solidFill>
                <a:latin typeface="Alegreya"/>
              </a:rPr>
              <a:t>Users can check their past payment activities.</a:t>
            </a:r>
          </a:p>
          <a:p>
            <a:pPr marL="816789" indent="-408394" lvl="1">
              <a:lnSpc>
                <a:spcPts val="6431"/>
              </a:lnSpc>
              <a:buFont typeface="Arial"/>
              <a:buChar char="•"/>
            </a:pPr>
            <a:r>
              <a:rPr lang="en-US" sz="3783">
                <a:solidFill>
                  <a:srgbClr val="000000"/>
                </a:solidFill>
                <a:latin typeface="Alegreya Bold"/>
              </a:rPr>
              <a:t>Account details: </a:t>
            </a:r>
            <a:r>
              <a:rPr lang="en-US" sz="3783">
                <a:solidFill>
                  <a:srgbClr val="000000"/>
                </a:solidFill>
                <a:latin typeface="Alegreya"/>
              </a:rPr>
              <a:t>Users can view the account, they have created on this app.</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EF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225397" y="584428"/>
            <a:ext cx="3837207" cy="831914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422093" y="584428"/>
            <a:ext cx="3837207" cy="831914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28700" y="584428"/>
            <a:ext cx="3837207" cy="8319147"/>
          </a:xfrm>
          <a:prstGeom prst="rect">
            <a:avLst/>
          </a:prstGeom>
        </p:spPr>
      </p:pic>
      <p:sp>
        <p:nvSpPr>
          <p:cNvPr name="TextBox 5" id="5"/>
          <p:cNvSpPr txBox="true"/>
          <p:nvPr/>
        </p:nvSpPr>
        <p:spPr>
          <a:xfrm rot="0">
            <a:off x="441601" y="9125794"/>
            <a:ext cx="5011405" cy="547370"/>
          </a:xfrm>
          <a:prstGeom prst="rect">
            <a:avLst/>
          </a:prstGeom>
        </p:spPr>
        <p:txBody>
          <a:bodyPr anchor="t" rtlCol="false" tIns="0" lIns="0" bIns="0" rIns="0">
            <a:spAutoFit/>
          </a:bodyPr>
          <a:lstStyle/>
          <a:p>
            <a:pPr algn="ctr">
              <a:lnSpc>
                <a:spcPts val="4480"/>
              </a:lnSpc>
            </a:pPr>
            <a:r>
              <a:rPr lang="en-US" sz="3200">
                <a:solidFill>
                  <a:srgbClr val="000000"/>
                </a:solidFill>
                <a:latin typeface="Lato"/>
              </a:rPr>
              <a:t>Fig. 1, Sign-in window</a:t>
            </a:r>
          </a:p>
        </p:txBody>
      </p:sp>
      <p:sp>
        <p:nvSpPr>
          <p:cNvPr name="TextBox 6" id="6"/>
          <p:cNvSpPr txBox="true"/>
          <p:nvPr/>
        </p:nvSpPr>
        <p:spPr>
          <a:xfrm rot="0">
            <a:off x="7206467" y="9125794"/>
            <a:ext cx="3856137" cy="547370"/>
          </a:xfrm>
          <a:prstGeom prst="rect">
            <a:avLst/>
          </a:prstGeom>
        </p:spPr>
        <p:txBody>
          <a:bodyPr anchor="t" rtlCol="false" tIns="0" lIns="0" bIns="0" rIns="0">
            <a:spAutoFit/>
          </a:bodyPr>
          <a:lstStyle/>
          <a:p>
            <a:pPr algn="ctr">
              <a:lnSpc>
                <a:spcPts val="4480"/>
              </a:lnSpc>
            </a:pPr>
            <a:r>
              <a:rPr lang="en-US" sz="3200">
                <a:solidFill>
                  <a:srgbClr val="000000"/>
                </a:solidFill>
                <a:latin typeface="Lato"/>
              </a:rPr>
              <a:t>Fig.2, Sign-up window</a:t>
            </a:r>
          </a:p>
        </p:txBody>
      </p:sp>
      <p:sp>
        <p:nvSpPr>
          <p:cNvPr name="TextBox 7" id="7"/>
          <p:cNvSpPr txBox="true"/>
          <p:nvPr/>
        </p:nvSpPr>
        <p:spPr>
          <a:xfrm rot="0">
            <a:off x="13810223" y="9125794"/>
            <a:ext cx="3060948" cy="547370"/>
          </a:xfrm>
          <a:prstGeom prst="rect">
            <a:avLst/>
          </a:prstGeom>
        </p:spPr>
        <p:txBody>
          <a:bodyPr anchor="t" rtlCol="false" tIns="0" lIns="0" bIns="0" rIns="0">
            <a:spAutoFit/>
          </a:bodyPr>
          <a:lstStyle/>
          <a:p>
            <a:pPr algn="ctr">
              <a:lnSpc>
                <a:spcPts val="4480"/>
              </a:lnSpc>
            </a:pPr>
            <a:r>
              <a:rPr lang="en-US" sz="3200">
                <a:solidFill>
                  <a:srgbClr val="000000"/>
                </a:solidFill>
                <a:latin typeface="Lato"/>
              </a:rPr>
              <a:t>Fig.3, Home Page</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FEFD6"/>
        </a:solidFill>
      </p:bgPr>
    </p:bg>
    <p:spTree>
      <p:nvGrpSpPr>
        <p:cNvPr id="1" name=""/>
        <p:cNvGrpSpPr/>
        <p:nvPr/>
      </p:nvGrpSpPr>
      <p:grpSpPr>
        <a:xfrm>
          <a:off x="0" y="0"/>
          <a:ext cx="0" cy="0"/>
          <a:chOff x="0" y="0"/>
          <a:chExt cx="0" cy="0"/>
        </a:xfrm>
      </p:grpSpPr>
      <p:sp>
        <p:nvSpPr>
          <p:cNvPr name="TextBox 2" id="2"/>
          <p:cNvSpPr txBox="true"/>
          <p:nvPr/>
        </p:nvSpPr>
        <p:spPr>
          <a:xfrm rot="0">
            <a:off x="426719" y="2171698"/>
            <a:ext cx="17434561" cy="5848354"/>
          </a:xfrm>
          <a:prstGeom prst="rect">
            <a:avLst/>
          </a:prstGeom>
        </p:spPr>
        <p:txBody>
          <a:bodyPr anchor="t" rtlCol="false" tIns="0" lIns="0" bIns="0" rIns="0">
            <a:spAutoFit/>
          </a:bodyPr>
          <a:lstStyle/>
          <a:p>
            <a:pPr algn="just">
              <a:lnSpc>
                <a:spcPts val="6606"/>
              </a:lnSpc>
            </a:pPr>
            <a:r>
              <a:rPr lang="en-US" sz="4718">
                <a:solidFill>
                  <a:srgbClr val="000000"/>
                </a:solidFill>
                <a:latin typeface="Alegreya"/>
              </a:rPr>
              <a:t>RFID technology is taking off in many places like in malls, libraries,etc at increasingly rapid pace. Though there are many firms employing this technology today, but due to its customizable feature and continuing improvement the communities are beginning to get involved in its development. It is easy to envision that, the RFID tags contents will increase in power , prices are expected to decline and tag will dramatically improve its efficiency,security and accuracy. </a:t>
            </a:r>
          </a:p>
        </p:txBody>
      </p:sp>
      <p:sp>
        <p:nvSpPr>
          <p:cNvPr name="TextBox 3" id="3"/>
          <p:cNvSpPr txBox="true"/>
          <p:nvPr/>
        </p:nvSpPr>
        <p:spPr>
          <a:xfrm rot="0">
            <a:off x="426719" y="778364"/>
            <a:ext cx="9289108" cy="1152537"/>
          </a:xfrm>
          <a:prstGeom prst="rect">
            <a:avLst/>
          </a:prstGeom>
        </p:spPr>
        <p:txBody>
          <a:bodyPr anchor="t" rtlCol="false" tIns="0" lIns="0" bIns="0" rIns="0">
            <a:spAutoFit/>
          </a:bodyPr>
          <a:lstStyle/>
          <a:p>
            <a:pPr algn="l">
              <a:lnSpc>
                <a:spcPts val="8550"/>
              </a:lnSpc>
            </a:pPr>
            <a:r>
              <a:rPr lang="en-US" spc="-450" sz="9000">
                <a:solidFill>
                  <a:srgbClr val="000000"/>
                </a:solidFill>
                <a:latin typeface="Alegreya Bold"/>
              </a:rPr>
              <a:t>Conclusion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69A9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79" t="19101" r="579" b="0"/>
          <a:stretch>
            <a:fillRect/>
          </a:stretch>
        </p:blipFill>
        <p:spPr>
          <a:xfrm flipH="false" flipV="false" rot="0">
            <a:off x="0" y="5516258"/>
            <a:ext cx="18288000" cy="3742042"/>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454588" y="845596"/>
            <a:ext cx="5378824" cy="4114800"/>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a:off x="0" y="0"/>
            <a:ext cx="18288000" cy="10287000"/>
          </a:xfrm>
          <a:prstGeom prst="rect">
            <a:avLst/>
          </a:prstGeom>
        </p:spPr>
      </p:pic>
      <p:sp>
        <p:nvSpPr>
          <p:cNvPr name="TextBox 3" id="3"/>
          <p:cNvSpPr txBox="true"/>
          <p:nvPr/>
        </p:nvSpPr>
        <p:spPr>
          <a:xfrm rot="0">
            <a:off x="2440260" y="180975"/>
            <a:ext cx="13407479"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Disadvantages of RFID </a:t>
            </a:r>
          </a:p>
        </p:txBody>
      </p:sp>
      <p:sp>
        <p:nvSpPr>
          <p:cNvPr name="TextBox 4" id="4"/>
          <p:cNvSpPr txBox="true"/>
          <p:nvPr/>
        </p:nvSpPr>
        <p:spPr>
          <a:xfrm rot="0">
            <a:off x="4661462" y="3217147"/>
            <a:ext cx="6618960" cy="1926353"/>
          </a:xfrm>
          <a:prstGeom prst="rect">
            <a:avLst/>
          </a:prstGeom>
        </p:spPr>
        <p:txBody>
          <a:bodyPr anchor="t" rtlCol="false" tIns="0" lIns="0" bIns="0" rIns="0">
            <a:spAutoFit/>
          </a:bodyPr>
          <a:lstStyle/>
          <a:p>
            <a:pPr algn="ctr" marL="2418645" indent="-1209322" lvl="1">
              <a:lnSpc>
                <a:spcPts val="15683"/>
              </a:lnSpc>
              <a:buFont typeface="Arial"/>
              <a:buChar char="•"/>
            </a:pPr>
            <a:r>
              <a:rPr lang="en-US" sz="11202">
                <a:solidFill>
                  <a:srgbClr val="92341B"/>
                </a:solidFill>
                <a:latin typeface="Open Sans Extra Bold"/>
              </a:rPr>
              <a:t>Cost</a:t>
            </a:r>
          </a:p>
        </p:txBody>
      </p:sp>
      <p:sp>
        <p:nvSpPr>
          <p:cNvPr name="TextBox 5" id="5"/>
          <p:cNvSpPr txBox="true"/>
          <p:nvPr/>
        </p:nvSpPr>
        <p:spPr>
          <a:xfrm rot="0">
            <a:off x="4967418" y="5603872"/>
            <a:ext cx="9160933" cy="1627408"/>
          </a:xfrm>
          <a:prstGeom prst="rect">
            <a:avLst/>
          </a:prstGeom>
        </p:spPr>
        <p:txBody>
          <a:bodyPr anchor="t" rtlCol="false" tIns="0" lIns="0" bIns="0" rIns="0">
            <a:spAutoFit/>
          </a:bodyPr>
          <a:lstStyle/>
          <a:p>
            <a:pPr algn="ctr" marL="2066109" indent="-1033055" lvl="1">
              <a:lnSpc>
                <a:spcPts val="13397"/>
              </a:lnSpc>
              <a:buFont typeface="Arial"/>
              <a:buChar char="•"/>
            </a:pPr>
            <a:r>
              <a:rPr lang="en-US" sz="9569">
                <a:solidFill>
                  <a:srgbClr val="92341B"/>
                </a:solidFill>
                <a:latin typeface="Open Sans Bold"/>
              </a:rPr>
              <a:t>Collision </a:t>
            </a:r>
          </a:p>
        </p:txBody>
      </p:sp>
      <p:sp>
        <p:nvSpPr>
          <p:cNvPr name="TextBox 6" id="6"/>
          <p:cNvSpPr txBox="true"/>
          <p:nvPr/>
        </p:nvSpPr>
        <p:spPr>
          <a:xfrm rot="0">
            <a:off x="4967418" y="7724775"/>
            <a:ext cx="9160933" cy="1533525"/>
          </a:xfrm>
          <a:prstGeom prst="rect">
            <a:avLst/>
          </a:prstGeom>
        </p:spPr>
        <p:txBody>
          <a:bodyPr anchor="t" rtlCol="false" tIns="0" lIns="0" bIns="0" rIns="0">
            <a:spAutoFit/>
          </a:bodyPr>
          <a:lstStyle/>
          <a:p>
            <a:pPr algn="ctr" marL="1943100" indent="-971550" lvl="1">
              <a:lnSpc>
                <a:spcPts val="12599"/>
              </a:lnSpc>
              <a:buFont typeface="Arial"/>
              <a:buChar char="•"/>
            </a:pPr>
            <a:r>
              <a:rPr lang="en-US" sz="9000">
                <a:solidFill>
                  <a:srgbClr val="92341B"/>
                </a:solidFill>
                <a:latin typeface="Open Sans Extra Bold"/>
              </a:rPr>
              <a:t>Failure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a:off x="0" y="0"/>
            <a:ext cx="18288000" cy="10287000"/>
          </a:xfrm>
          <a:prstGeom prst="rect">
            <a:avLst/>
          </a:prstGeom>
        </p:spPr>
      </p:pic>
      <p:sp>
        <p:nvSpPr>
          <p:cNvPr name="TextBox 3" id="3"/>
          <p:cNvSpPr txBox="true"/>
          <p:nvPr/>
        </p:nvSpPr>
        <p:spPr>
          <a:xfrm rot="0">
            <a:off x="2629037" y="-173165"/>
            <a:ext cx="13029925" cy="2156081"/>
          </a:xfrm>
          <a:prstGeom prst="rect">
            <a:avLst/>
          </a:prstGeom>
        </p:spPr>
        <p:txBody>
          <a:bodyPr anchor="t" rtlCol="false" tIns="0" lIns="0" bIns="0" rIns="0">
            <a:spAutoFit/>
          </a:bodyPr>
          <a:lstStyle/>
          <a:p>
            <a:pPr algn="ctr">
              <a:lnSpc>
                <a:spcPts val="17531"/>
              </a:lnSpc>
            </a:pPr>
            <a:r>
              <a:rPr lang="en-US" sz="12522">
                <a:solidFill>
                  <a:srgbClr val="000000"/>
                </a:solidFill>
                <a:latin typeface="Open Sans Extra Bold"/>
              </a:rPr>
              <a:t>Collision</a:t>
            </a:r>
          </a:p>
        </p:txBody>
      </p:sp>
      <p:sp>
        <p:nvSpPr>
          <p:cNvPr name="TextBox 4" id="4"/>
          <p:cNvSpPr txBox="true"/>
          <p:nvPr/>
        </p:nvSpPr>
        <p:spPr>
          <a:xfrm rot="0">
            <a:off x="0" y="2366409"/>
            <a:ext cx="17989748" cy="1791970"/>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000000"/>
                </a:solidFill>
                <a:latin typeface="Open Sans"/>
              </a:rPr>
              <a:t>Signals can collide when multiple singles are read at once.</a:t>
            </a:r>
          </a:p>
        </p:txBody>
      </p:sp>
      <p:sp>
        <p:nvSpPr>
          <p:cNvPr name="TextBox 5" id="5"/>
          <p:cNvSpPr txBox="true"/>
          <p:nvPr/>
        </p:nvSpPr>
        <p:spPr>
          <a:xfrm rot="0">
            <a:off x="0" y="5048250"/>
            <a:ext cx="16957328" cy="877570"/>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000000"/>
                </a:solidFill>
                <a:latin typeface="Open Sans"/>
              </a:rPr>
              <a:t>Those signals are either lost or are read with errors.</a:t>
            </a:r>
          </a:p>
        </p:txBody>
      </p:sp>
      <p:sp>
        <p:nvSpPr>
          <p:cNvPr name="TextBox 6" id="6"/>
          <p:cNvSpPr txBox="true"/>
          <p:nvPr/>
        </p:nvSpPr>
        <p:spPr>
          <a:xfrm rot="0">
            <a:off x="0" y="6907184"/>
            <a:ext cx="18288000" cy="1791970"/>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000000"/>
                </a:solidFill>
                <a:latin typeface="Open Sans"/>
              </a:rPr>
              <a:t>At times the collision goes undetected for long periods of time .</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0" y="464838"/>
            <a:ext cx="16376827" cy="2971800"/>
          </a:xfrm>
          <a:prstGeom prst="rect">
            <a:avLst/>
          </a:prstGeom>
        </p:spPr>
        <p:txBody>
          <a:bodyPr anchor="t" rtlCol="false" tIns="0" lIns="0" bIns="0" rIns="0">
            <a:spAutoFit/>
          </a:bodyPr>
          <a:lstStyle/>
          <a:p>
            <a:pPr algn="ctr">
              <a:lnSpc>
                <a:spcPts val="2940"/>
              </a:lnSpc>
              <a:spcBef>
                <a:spcPct val="0"/>
              </a:spcBef>
            </a:pPr>
            <a:r>
              <a:rPr lang="en-US" u="sng" sz="2100">
                <a:solidFill>
                  <a:srgbClr val="000000"/>
                </a:solidFill>
                <a:latin typeface="Open Sans Bold"/>
              </a:rPr>
              <a:t>People trackin</a:t>
            </a:r>
            <a:r>
              <a:rPr lang="en-US" sz="2100">
                <a:solidFill>
                  <a:srgbClr val="000000"/>
                </a:solidFill>
                <a:latin typeface="Open Sans"/>
              </a:rPr>
              <a:t>g system are used just as asset tracking system. Hospitals and jails are most general tracking required places. </a:t>
            </a:r>
          </a:p>
          <a:p>
            <a:pPr algn="ctr">
              <a:lnSpc>
                <a:spcPts val="2940"/>
              </a:lnSpc>
              <a:spcBef>
                <a:spcPct val="0"/>
              </a:spcBef>
            </a:pPr>
          </a:p>
          <a:p>
            <a:pPr algn="ctr">
              <a:lnSpc>
                <a:spcPts val="2940"/>
              </a:lnSpc>
              <a:spcBef>
                <a:spcPct val="0"/>
              </a:spcBef>
            </a:pPr>
            <a:r>
              <a:rPr lang="en-US" sz="2100">
                <a:solidFill>
                  <a:srgbClr val="000000"/>
                </a:solidFill>
                <a:latin typeface="Open Sans"/>
              </a:rPr>
              <a:t>Hospital uses RFID tags for tracking their special patients. In emergency patient and other essential equipment can easily track. It will be mainly very useful in mental care hospitals where doctors can track each and every activity of the patient. Hospitals also use these RFID tags for locating and tracking all the activities of the newly born babies. </a:t>
            </a:r>
          </a:p>
          <a:p>
            <a:pPr algn="ctr">
              <a:lnSpc>
                <a:spcPts val="2940"/>
              </a:lnSpc>
              <a:spcBef>
                <a:spcPct val="0"/>
              </a:spcBef>
            </a:pPr>
          </a:p>
          <a:p>
            <a:pPr algn="ctr">
              <a:lnSpc>
                <a:spcPts val="2940"/>
              </a:lnSpc>
              <a:spcBef>
                <a:spcPct val="0"/>
              </a:spcBef>
            </a:pPr>
            <a:r>
              <a:rPr lang="en-US" sz="2100">
                <a:solidFill>
                  <a:srgbClr val="000000"/>
                </a:solidFill>
                <a:latin typeface="Open Sans"/>
              </a:rPr>
              <a:t>The best use of the people tracking system will be in jails. It becomes an easy tracking system to track their inmates. Many jails of different US states like Michigan, California, and Arizona are already using RFID-tracking systems to keep a close eye on jail inmates.</a:t>
            </a:r>
          </a:p>
        </p:txBody>
      </p:sp>
      <p:sp>
        <p:nvSpPr>
          <p:cNvPr name="TextBox 3" id="3"/>
          <p:cNvSpPr txBox="true"/>
          <p:nvPr/>
        </p:nvSpPr>
        <p:spPr>
          <a:xfrm rot="0">
            <a:off x="80695" y="3643922"/>
            <a:ext cx="16296132" cy="1478280"/>
          </a:xfrm>
          <a:prstGeom prst="rect">
            <a:avLst/>
          </a:prstGeom>
        </p:spPr>
        <p:txBody>
          <a:bodyPr anchor="t" rtlCol="false" tIns="0" lIns="0" bIns="0" rIns="0">
            <a:spAutoFit/>
          </a:bodyPr>
          <a:lstStyle/>
          <a:p>
            <a:pPr>
              <a:lnSpc>
                <a:spcPts val="2940"/>
              </a:lnSpc>
              <a:spcBef>
                <a:spcPct val="0"/>
              </a:spcBef>
            </a:pPr>
            <a:r>
              <a:rPr lang="en-US" sz="2100">
                <a:solidFill>
                  <a:srgbClr val="000000"/>
                </a:solidFill>
                <a:latin typeface="Open Sans Bold"/>
              </a:rPr>
              <a:t>Document Tracking:</a:t>
            </a:r>
            <a:r>
              <a:rPr lang="en-US" sz="2100">
                <a:solidFill>
                  <a:srgbClr val="000000"/>
                </a:solidFill>
                <a:latin typeface="Open Sans"/>
              </a:rPr>
              <a:t>This is most common problem. Availability of large amount of data and documents brings lots of problem in document management system. An RFID document-tracking system saves time and money by substantially reducing: </a:t>
            </a:r>
          </a:p>
          <a:p>
            <a:pPr marL="453390" indent="-226695" lvl="1">
              <a:lnSpc>
                <a:spcPts val="2940"/>
              </a:lnSpc>
              <a:buFont typeface="Arial"/>
              <a:buChar char="•"/>
            </a:pPr>
            <a:r>
              <a:rPr lang="en-US" sz="2100">
                <a:solidFill>
                  <a:srgbClr val="000000"/>
                </a:solidFill>
                <a:latin typeface="Open Sans"/>
              </a:rPr>
              <a:t>Time spent searching for lost document </a:t>
            </a:r>
          </a:p>
          <a:p>
            <a:pPr marL="453390" indent="-226695" lvl="1">
              <a:lnSpc>
                <a:spcPts val="2940"/>
              </a:lnSpc>
              <a:buFont typeface="Arial"/>
              <a:buChar char="•"/>
            </a:pPr>
            <a:r>
              <a:rPr lang="en-US" sz="2100">
                <a:solidFill>
                  <a:srgbClr val="000000"/>
                </a:solidFill>
                <a:latin typeface="Open Sans"/>
              </a:rPr>
              <a:t>The financial and legal impact associated with losing documents.</a:t>
            </a:r>
          </a:p>
        </p:txBody>
      </p:sp>
      <p:sp>
        <p:nvSpPr>
          <p:cNvPr name="TextBox 4" id="4"/>
          <p:cNvSpPr txBox="true"/>
          <p:nvPr/>
        </p:nvSpPr>
        <p:spPr>
          <a:xfrm rot="0">
            <a:off x="0" y="5936153"/>
            <a:ext cx="18288000" cy="110490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Open Sans"/>
              </a:rPr>
              <a:t>Go</a:t>
            </a:r>
            <a:r>
              <a:rPr lang="en-US" sz="2100">
                <a:solidFill>
                  <a:srgbClr val="000000"/>
                </a:solidFill>
                <a:latin typeface="Open Sans"/>
              </a:rPr>
              <a:t>Many government libraries use barcode and electromagnetic strips to track various assets. RFID technology uses for reading these barcodes unlike the self-barcode reader RFID powered barcode reader can read multiple items simultaneously. This reduces queues and increases the number of customers using self-check, which in turn will reduce the staff necessary at the circulation desks.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a:off x="0" y="0"/>
            <a:ext cx="18288000" cy="10287000"/>
          </a:xfrm>
          <a:prstGeom prst="rect">
            <a:avLst/>
          </a:prstGeom>
        </p:spPr>
      </p:pic>
      <p:sp>
        <p:nvSpPr>
          <p:cNvPr name="TextBox 3" id="3"/>
          <p:cNvSpPr txBox="true"/>
          <p:nvPr/>
        </p:nvSpPr>
        <p:spPr>
          <a:xfrm rot="0">
            <a:off x="3671707" y="144730"/>
            <a:ext cx="10944585" cy="2195268"/>
          </a:xfrm>
          <a:prstGeom prst="rect">
            <a:avLst/>
          </a:prstGeom>
        </p:spPr>
        <p:txBody>
          <a:bodyPr anchor="t" rtlCol="false" tIns="0" lIns="0" bIns="0" rIns="0">
            <a:spAutoFit/>
          </a:bodyPr>
          <a:lstStyle/>
          <a:p>
            <a:pPr algn="ctr">
              <a:lnSpc>
                <a:spcPts val="17979"/>
              </a:lnSpc>
            </a:pPr>
            <a:r>
              <a:rPr lang="en-US" sz="12842">
                <a:solidFill>
                  <a:srgbClr val="000000"/>
                </a:solidFill>
                <a:latin typeface="Open Sans Extra Bold"/>
              </a:rPr>
              <a:t>ACTIVE TAGS </a:t>
            </a:r>
          </a:p>
        </p:txBody>
      </p:sp>
      <p:sp>
        <p:nvSpPr>
          <p:cNvPr name="TextBox 4" id="4"/>
          <p:cNvSpPr txBox="true"/>
          <p:nvPr/>
        </p:nvSpPr>
        <p:spPr>
          <a:xfrm rot="0">
            <a:off x="-141065" y="2944569"/>
            <a:ext cx="18429065" cy="1520570"/>
          </a:xfrm>
          <a:prstGeom prst="rect">
            <a:avLst/>
          </a:prstGeom>
        </p:spPr>
        <p:txBody>
          <a:bodyPr anchor="t" rtlCol="false" tIns="0" lIns="0" bIns="0" rIns="0">
            <a:spAutoFit/>
          </a:bodyPr>
          <a:lstStyle/>
          <a:p>
            <a:pPr marL="941651" indent="-470826" lvl="1">
              <a:lnSpc>
                <a:spcPts val="6106"/>
              </a:lnSpc>
              <a:buFont typeface="Arial"/>
              <a:buChar char="•"/>
            </a:pPr>
            <a:r>
              <a:rPr lang="en-US" sz="4361">
                <a:solidFill>
                  <a:srgbClr val="000000"/>
                </a:solidFill>
                <a:latin typeface="Open Sans Light Bold"/>
              </a:rPr>
              <a:t>Active RFID systems use battery-powered RFID tags that continuously broadcast their own signal. </a:t>
            </a:r>
          </a:p>
        </p:txBody>
      </p:sp>
      <p:sp>
        <p:nvSpPr>
          <p:cNvPr name="TextBox 5" id="5"/>
          <p:cNvSpPr txBox="true"/>
          <p:nvPr/>
        </p:nvSpPr>
        <p:spPr>
          <a:xfrm rot="0">
            <a:off x="-670241" y="5211733"/>
            <a:ext cx="17929541" cy="4046567"/>
          </a:xfrm>
          <a:prstGeom prst="rect">
            <a:avLst/>
          </a:prstGeom>
        </p:spPr>
        <p:txBody>
          <a:bodyPr anchor="t" rtlCol="false" tIns="0" lIns="0" bIns="0" rIns="0">
            <a:spAutoFit/>
          </a:bodyPr>
          <a:lstStyle/>
          <a:p>
            <a:pPr marL="1661715" indent="-830858" lvl="1">
              <a:lnSpc>
                <a:spcPts val="10775"/>
              </a:lnSpc>
              <a:buFont typeface="Arial"/>
              <a:buChar char="•"/>
            </a:pPr>
            <a:r>
              <a:rPr lang="en-US" sz="7696">
                <a:solidFill>
                  <a:srgbClr val="000000"/>
                </a:solidFill>
                <a:latin typeface="Open Sans"/>
              </a:rPr>
              <a:t>The internal battery  enables them to have extremely long read ranges as well as large memory banks.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a:off x="0" y="0"/>
            <a:ext cx="18288000" cy="10287000"/>
          </a:xfrm>
          <a:prstGeom prst="rect">
            <a:avLst/>
          </a:prstGeom>
        </p:spPr>
      </p:pic>
      <p:sp>
        <p:nvSpPr>
          <p:cNvPr name="TextBox 3" id="3"/>
          <p:cNvSpPr txBox="true"/>
          <p:nvPr/>
        </p:nvSpPr>
        <p:spPr>
          <a:xfrm rot="0">
            <a:off x="3433606" y="212510"/>
            <a:ext cx="11420787" cy="2196776"/>
          </a:xfrm>
          <a:prstGeom prst="rect">
            <a:avLst/>
          </a:prstGeom>
        </p:spPr>
        <p:txBody>
          <a:bodyPr anchor="t" rtlCol="false" tIns="0" lIns="0" bIns="0" rIns="0">
            <a:spAutoFit/>
          </a:bodyPr>
          <a:lstStyle/>
          <a:p>
            <a:pPr algn="ctr">
              <a:lnSpc>
                <a:spcPts val="17992"/>
              </a:lnSpc>
            </a:pPr>
            <a:r>
              <a:rPr lang="en-US" sz="12852">
                <a:solidFill>
                  <a:srgbClr val="000000"/>
                </a:solidFill>
                <a:latin typeface="Open Sans Extra Bold"/>
              </a:rPr>
              <a:t>PASSIVE TAGS</a:t>
            </a:r>
          </a:p>
        </p:txBody>
      </p:sp>
      <p:sp>
        <p:nvSpPr>
          <p:cNvPr name="TextBox 4" id="4"/>
          <p:cNvSpPr txBox="true"/>
          <p:nvPr/>
        </p:nvSpPr>
        <p:spPr>
          <a:xfrm rot="0">
            <a:off x="0" y="3152046"/>
            <a:ext cx="17836125" cy="1991454"/>
          </a:xfrm>
          <a:prstGeom prst="rect">
            <a:avLst/>
          </a:prstGeom>
        </p:spPr>
        <p:txBody>
          <a:bodyPr anchor="t" rtlCol="false" tIns="0" lIns="0" bIns="0" rIns="0">
            <a:spAutoFit/>
          </a:bodyPr>
          <a:lstStyle/>
          <a:p>
            <a:pPr marL="829263" indent="-414631" lvl="1">
              <a:lnSpc>
                <a:spcPts val="5377"/>
              </a:lnSpc>
              <a:buFont typeface="Arial"/>
              <a:buChar char="•"/>
            </a:pPr>
            <a:r>
              <a:rPr lang="en-US" sz="3840">
                <a:solidFill>
                  <a:srgbClr val="000000"/>
                </a:solidFill>
                <a:latin typeface="Open Sans Bold"/>
              </a:rPr>
              <a:t>Passive RFID systems</a:t>
            </a:r>
            <a:r>
              <a:rPr lang="en-US" sz="3840">
                <a:solidFill>
                  <a:srgbClr val="000000"/>
                </a:solidFill>
                <a:latin typeface="Arimo Bold"/>
              </a:rPr>
              <a:t> use tags with no internal power source and instead are powered by the electromagnetic energy transmitted from an RFID reader.</a:t>
            </a:r>
          </a:p>
        </p:txBody>
      </p:sp>
      <p:sp>
        <p:nvSpPr>
          <p:cNvPr name="TextBox 5" id="5"/>
          <p:cNvSpPr txBox="true"/>
          <p:nvPr/>
        </p:nvSpPr>
        <p:spPr>
          <a:xfrm rot="0">
            <a:off x="-137782" y="5637530"/>
            <a:ext cx="15233567" cy="3620770"/>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000000"/>
                </a:solidFill>
                <a:latin typeface="Open Sans"/>
              </a:rPr>
              <a:t>Passive RFID tags are used for applications such as access control, </a:t>
            </a:r>
            <a:r>
              <a:rPr lang="en-US" sz="5199">
                <a:solidFill>
                  <a:srgbClr val="000000"/>
                </a:solidFill>
                <a:latin typeface="Arimo"/>
              </a:rPr>
              <a:t>file tracking</a:t>
            </a:r>
            <a:r>
              <a:rPr lang="en-US" sz="5199">
                <a:solidFill>
                  <a:srgbClr val="000000"/>
                </a:solidFill>
                <a:latin typeface="Arimo"/>
              </a:rPr>
              <a:t>, </a:t>
            </a:r>
            <a:r>
              <a:rPr lang="en-US" sz="5199">
                <a:solidFill>
                  <a:srgbClr val="000000"/>
                </a:solidFill>
                <a:latin typeface="Arimo"/>
              </a:rPr>
              <a:t>race timing</a:t>
            </a:r>
            <a:r>
              <a:rPr lang="en-US" sz="5199">
                <a:solidFill>
                  <a:srgbClr val="000000"/>
                </a:solidFill>
                <a:latin typeface="Arimo"/>
              </a:rPr>
              <a:t>, supply chain management, </a:t>
            </a:r>
            <a:r>
              <a:rPr lang="en-US" sz="5199">
                <a:solidFill>
                  <a:srgbClr val="000000"/>
                </a:solidFill>
                <a:latin typeface="Arimo"/>
              </a:rPr>
              <a:t>smart labels</a:t>
            </a:r>
            <a:r>
              <a:rPr lang="en-US" sz="5199">
                <a:solidFill>
                  <a:srgbClr val="000000"/>
                </a:solidFill>
                <a:latin typeface="Arimo"/>
              </a:rPr>
              <a:t>, and more.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a:off x="0" y="0"/>
            <a:ext cx="18288000" cy="10287000"/>
          </a:xfrm>
          <a:prstGeom prst="rect">
            <a:avLst/>
          </a:prstGeom>
        </p:spPr>
      </p:pic>
      <p:sp>
        <p:nvSpPr>
          <p:cNvPr name="TextBox 3" id="3"/>
          <p:cNvSpPr txBox="true"/>
          <p:nvPr/>
        </p:nvSpPr>
        <p:spPr>
          <a:xfrm rot="0">
            <a:off x="8782496" y="485775"/>
            <a:ext cx="9289108" cy="1343025"/>
          </a:xfrm>
          <a:prstGeom prst="rect">
            <a:avLst/>
          </a:prstGeom>
        </p:spPr>
        <p:txBody>
          <a:bodyPr anchor="t" rtlCol="false" tIns="0" lIns="0" bIns="0" rIns="0">
            <a:spAutoFit/>
          </a:bodyPr>
          <a:lstStyle/>
          <a:p>
            <a:pPr algn="l">
              <a:lnSpc>
                <a:spcPts val="9975"/>
              </a:lnSpc>
            </a:pPr>
            <a:r>
              <a:rPr lang="en-US" spc="-525" sz="10500">
                <a:solidFill>
                  <a:srgbClr val="000000"/>
                </a:solidFill>
                <a:latin typeface="Alegreya Bold"/>
              </a:rPr>
              <a:t>Literature Review</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BBF2FA"/>
        </a:solidFill>
      </p:bgPr>
    </p:bg>
    <p:spTree>
      <p:nvGrpSpPr>
        <p:cNvPr id="1" name=""/>
        <p:cNvGrpSpPr/>
        <p:nvPr/>
      </p:nvGrpSpPr>
      <p:grpSpPr>
        <a:xfrm>
          <a:off x="0" y="0"/>
          <a:ext cx="0" cy="0"/>
          <a:chOff x="0" y="0"/>
          <a:chExt cx="0" cy="0"/>
        </a:xfrm>
      </p:grpSpPr>
      <p:sp>
        <p:nvSpPr>
          <p:cNvPr name="TextBox 2" id="2"/>
          <p:cNvSpPr txBox="true"/>
          <p:nvPr/>
        </p:nvSpPr>
        <p:spPr>
          <a:xfrm rot="0">
            <a:off x="-3086869" y="476664"/>
            <a:ext cx="10032593" cy="1825610"/>
          </a:xfrm>
          <a:prstGeom prst="rect">
            <a:avLst/>
          </a:prstGeom>
        </p:spPr>
        <p:txBody>
          <a:bodyPr anchor="t" rtlCol="false" tIns="0" lIns="0" bIns="0" rIns="0">
            <a:spAutoFit/>
          </a:bodyPr>
          <a:lstStyle/>
          <a:p>
            <a:pPr algn="ctr">
              <a:lnSpc>
                <a:spcPts val="7296"/>
              </a:lnSpc>
            </a:pPr>
            <a:r>
              <a:rPr lang="en-US" sz="5211">
                <a:solidFill>
                  <a:srgbClr val="191818"/>
                </a:solidFill>
                <a:latin typeface="Alegreya Bold"/>
              </a:rPr>
              <a:t>Paper 1</a:t>
            </a:r>
          </a:p>
          <a:p>
            <a:pPr algn="ctr">
              <a:lnSpc>
                <a:spcPts val="7296"/>
              </a:lnSpc>
            </a:pPr>
          </a:p>
        </p:txBody>
      </p:sp>
      <p:sp>
        <p:nvSpPr>
          <p:cNvPr name="TextBox 3" id="3"/>
          <p:cNvSpPr txBox="true"/>
          <p:nvPr/>
        </p:nvSpPr>
        <p:spPr>
          <a:xfrm rot="0">
            <a:off x="364142" y="1394232"/>
            <a:ext cx="17923858" cy="8343439"/>
          </a:xfrm>
          <a:prstGeom prst="rect">
            <a:avLst/>
          </a:prstGeom>
        </p:spPr>
        <p:txBody>
          <a:bodyPr anchor="t" rtlCol="false" tIns="0" lIns="0" bIns="0" rIns="0">
            <a:spAutoFit/>
          </a:bodyPr>
          <a:lstStyle/>
          <a:p>
            <a:pPr>
              <a:lnSpc>
                <a:spcPts val="3875"/>
              </a:lnSpc>
              <a:spcBef>
                <a:spcPct val="0"/>
              </a:spcBef>
            </a:pPr>
            <a:r>
              <a:rPr lang="en-US" sz="2768">
                <a:solidFill>
                  <a:srgbClr val="191818"/>
                </a:solidFill>
                <a:latin typeface="Alegreya"/>
              </a:rPr>
              <a:t>Smart Car Parking System Solution for the Internet of Things in Smart Cities . Wael Alsafery Department of Informatics University of Leicester, Leicester ,United Kingdom. Badraddin Alturki Department of Informatics University of Leicester, Leicester ,United Kingdom. Kamal Jambi Computer Science Department King Abdulaziz University ,Jeddah, Saudi Arabia.</a:t>
            </a:r>
          </a:p>
          <a:p>
            <a:pPr>
              <a:lnSpc>
                <a:spcPts val="3875"/>
              </a:lnSpc>
              <a:spcBef>
                <a:spcPct val="0"/>
              </a:spcBef>
            </a:pPr>
          </a:p>
          <a:p>
            <a:pPr marL="597647" indent="-298824" lvl="1">
              <a:lnSpc>
                <a:spcPts val="3875"/>
              </a:lnSpc>
              <a:buFont typeface="Arial"/>
              <a:buChar char="•"/>
            </a:pPr>
            <a:r>
              <a:rPr lang="en-US" sz="2768">
                <a:solidFill>
                  <a:srgbClr val="191818"/>
                </a:solidFill>
                <a:latin typeface="Alegreya"/>
              </a:rPr>
              <a:t> The paper proposes a smart car parking system that will assist users to solve the issue of finding a parking space and to minimise the time spent in searching for the nearest available car park.</a:t>
            </a:r>
          </a:p>
          <a:p>
            <a:pPr>
              <a:lnSpc>
                <a:spcPts val="3875"/>
              </a:lnSpc>
              <a:spcBef>
                <a:spcPct val="0"/>
              </a:spcBef>
            </a:pPr>
          </a:p>
          <a:p>
            <a:pPr marL="597647" indent="-298824" lvl="1">
              <a:lnSpc>
                <a:spcPts val="3875"/>
              </a:lnSpc>
              <a:buFont typeface="Arial"/>
              <a:buChar char="•"/>
            </a:pPr>
            <a:r>
              <a:rPr lang="en-US" sz="2768">
                <a:solidFill>
                  <a:srgbClr val="191818"/>
                </a:solidFill>
                <a:latin typeface="Alegreya"/>
              </a:rPr>
              <a:t> It provides users with roads traffic congestion status. Moreover, the proposed system collects the raw data locally and extracts features by applying data filtering and fusion techniques to reduce the transmitted data over the network</a:t>
            </a:r>
          </a:p>
          <a:p>
            <a:pPr>
              <a:lnSpc>
                <a:spcPts val="3875"/>
              </a:lnSpc>
              <a:spcBef>
                <a:spcPct val="0"/>
              </a:spcBef>
            </a:pPr>
          </a:p>
          <a:p>
            <a:pPr>
              <a:lnSpc>
                <a:spcPts val="3875"/>
              </a:lnSpc>
              <a:spcBef>
                <a:spcPct val="0"/>
              </a:spcBef>
            </a:pPr>
            <a:r>
              <a:rPr lang="en-US" sz="2768">
                <a:solidFill>
                  <a:srgbClr val="191818"/>
                </a:solidFill>
                <a:latin typeface="Alegreya"/>
              </a:rPr>
              <a:t>•For website </a:t>
            </a:r>
          </a:p>
          <a:p>
            <a:pPr>
              <a:lnSpc>
                <a:spcPts val="3875"/>
              </a:lnSpc>
              <a:spcBef>
                <a:spcPct val="0"/>
              </a:spcBef>
            </a:pPr>
            <a:r>
              <a:rPr lang="en-US" sz="2768">
                <a:solidFill>
                  <a:srgbClr val="191818"/>
                </a:solidFill>
                <a:latin typeface="Alegreya"/>
              </a:rPr>
              <a:t>https://www.researchgate.net/publication/326997495_Smart_Car_Parking_System_Solution_for_the_Internet_of_Things_in_Smart_Cities</a:t>
            </a:r>
          </a:p>
          <a:p>
            <a:pPr>
              <a:lnSpc>
                <a:spcPts val="3875"/>
              </a:lnSpc>
              <a:spcBef>
                <a:spcPct val="0"/>
              </a:spcBef>
            </a:pPr>
          </a:p>
          <a:p>
            <a:pPr>
              <a:lnSpc>
                <a:spcPts val="3875"/>
              </a:lnSpc>
              <a:spcBef>
                <a:spcPct val="0"/>
              </a:spcBef>
            </a:pPr>
            <a:r>
              <a:rPr lang="en-US" sz="2768">
                <a:solidFill>
                  <a:srgbClr val="191818"/>
                </a:solidFill>
                <a:latin typeface="Alegreya"/>
              </a:rPr>
              <a:t>•Book</a:t>
            </a:r>
          </a:p>
          <a:p>
            <a:pPr>
              <a:lnSpc>
                <a:spcPts val="3875"/>
              </a:lnSpc>
              <a:spcBef>
                <a:spcPct val="0"/>
              </a:spcBef>
            </a:pPr>
            <a:r>
              <a:rPr lang="en-US" sz="2768">
                <a:solidFill>
                  <a:srgbClr val="191818"/>
                </a:solidFill>
                <a:latin typeface="Alegreya"/>
              </a:rPr>
              <a:t> M. Suresh, P. S. Kumar, and T. Sundararajan, “Iot based airport parkingsystem,” in      Innovations in Information, Embedded and CommunicationSystems (ICIIECS), 2015 International Conference on. IEEE, 2015,pp. 1–5.</a:t>
            </a:r>
          </a:p>
        </p:txBody>
      </p:sp>
      <p:grpSp>
        <p:nvGrpSpPr>
          <p:cNvPr name="Group 4" id="4"/>
          <p:cNvGrpSpPr/>
          <p:nvPr/>
        </p:nvGrpSpPr>
        <p:grpSpPr>
          <a:xfrm rot="-8100000">
            <a:off x="16330566" y="3805503"/>
            <a:ext cx="2567029" cy="10905593"/>
            <a:chOff x="0" y="0"/>
            <a:chExt cx="3422705" cy="14540791"/>
          </a:xfrm>
        </p:grpSpPr>
        <p:sp>
          <p:nvSpPr>
            <p:cNvPr name="AutoShape 5" id="5"/>
            <p:cNvSpPr/>
            <p:nvPr/>
          </p:nvSpPr>
          <p:spPr>
            <a:xfrm rot="0">
              <a:off x="0" y="0"/>
              <a:ext cx="1140902" cy="14540791"/>
            </a:xfrm>
            <a:prstGeom prst="rect">
              <a:avLst/>
            </a:prstGeom>
            <a:solidFill>
              <a:srgbClr val="69A9B2">
                <a:alpha val="69804"/>
              </a:srgbClr>
            </a:solidFill>
          </p:spPr>
        </p:sp>
        <p:sp>
          <p:nvSpPr>
            <p:cNvPr name="AutoShape 6" id="6"/>
            <p:cNvSpPr/>
            <p:nvPr/>
          </p:nvSpPr>
          <p:spPr>
            <a:xfrm rot="0">
              <a:off x="1140902" y="0"/>
              <a:ext cx="1140902" cy="14540791"/>
            </a:xfrm>
            <a:prstGeom prst="rect">
              <a:avLst/>
            </a:prstGeom>
            <a:solidFill>
              <a:srgbClr val="69A9B2">
                <a:alpha val="40000"/>
              </a:srgbClr>
            </a:solidFill>
          </p:spPr>
        </p:sp>
        <p:sp>
          <p:nvSpPr>
            <p:cNvPr name="AutoShape 7" id="7"/>
            <p:cNvSpPr/>
            <p:nvPr/>
          </p:nvSpPr>
          <p:spPr>
            <a:xfrm rot="0">
              <a:off x="2281803" y="0"/>
              <a:ext cx="1140902" cy="14540791"/>
            </a:xfrm>
            <a:prstGeom prst="rect">
              <a:avLst/>
            </a:prstGeom>
            <a:solidFill>
              <a:srgbClr val="69A9B2">
                <a:alpha val="9804"/>
              </a:srgbClr>
            </a:solidFill>
          </p:spPr>
        </p:sp>
      </p:grpSp>
      <p:grpSp>
        <p:nvGrpSpPr>
          <p:cNvPr name="Group 8" id="8"/>
          <p:cNvGrpSpPr/>
          <p:nvPr/>
        </p:nvGrpSpPr>
        <p:grpSpPr>
          <a:xfrm rot="2825438">
            <a:off x="-1918120" y="-4224347"/>
            <a:ext cx="2567029" cy="10905593"/>
            <a:chOff x="0" y="0"/>
            <a:chExt cx="3422705" cy="14540791"/>
          </a:xfrm>
        </p:grpSpPr>
        <p:sp>
          <p:nvSpPr>
            <p:cNvPr name="AutoShape 9" id="9"/>
            <p:cNvSpPr/>
            <p:nvPr/>
          </p:nvSpPr>
          <p:spPr>
            <a:xfrm rot="0">
              <a:off x="0" y="0"/>
              <a:ext cx="1140902" cy="14540791"/>
            </a:xfrm>
            <a:prstGeom prst="rect">
              <a:avLst/>
            </a:prstGeom>
            <a:solidFill>
              <a:srgbClr val="69A9B2">
                <a:alpha val="69804"/>
              </a:srgbClr>
            </a:solidFill>
          </p:spPr>
        </p:sp>
        <p:sp>
          <p:nvSpPr>
            <p:cNvPr name="AutoShape 10" id="10"/>
            <p:cNvSpPr/>
            <p:nvPr/>
          </p:nvSpPr>
          <p:spPr>
            <a:xfrm rot="0">
              <a:off x="1140902" y="0"/>
              <a:ext cx="1140902" cy="14540791"/>
            </a:xfrm>
            <a:prstGeom prst="rect">
              <a:avLst/>
            </a:prstGeom>
            <a:solidFill>
              <a:srgbClr val="69A9B2">
                <a:alpha val="40000"/>
              </a:srgbClr>
            </a:solidFill>
          </p:spPr>
        </p:sp>
        <p:sp>
          <p:nvSpPr>
            <p:cNvPr name="AutoShape 11" id="11"/>
            <p:cNvSpPr/>
            <p:nvPr/>
          </p:nvSpPr>
          <p:spPr>
            <a:xfrm rot="0">
              <a:off x="2281803" y="0"/>
              <a:ext cx="1140902" cy="14540791"/>
            </a:xfrm>
            <a:prstGeom prst="rect">
              <a:avLst/>
            </a:prstGeom>
            <a:solidFill>
              <a:srgbClr val="69A9B2">
                <a:alpha val="9804"/>
              </a:srgbClr>
            </a:solidFill>
          </p:spPr>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BBF2FA"/>
        </a:solidFill>
      </p:bgPr>
    </p:bg>
    <p:spTree>
      <p:nvGrpSpPr>
        <p:cNvPr id="1" name=""/>
        <p:cNvGrpSpPr/>
        <p:nvPr/>
      </p:nvGrpSpPr>
      <p:grpSpPr>
        <a:xfrm>
          <a:off x="0" y="0"/>
          <a:ext cx="0" cy="0"/>
          <a:chOff x="0" y="0"/>
          <a:chExt cx="0" cy="0"/>
        </a:xfrm>
      </p:grpSpPr>
      <p:grpSp>
        <p:nvGrpSpPr>
          <p:cNvPr name="Group 2" id="2"/>
          <p:cNvGrpSpPr/>
          <p:nvPr/>
        </p:nvGrpSpPr>
        <p:grpSpPr>
          <a:xfrm rot="2700000">
            <a:off x="-688145" y="-5452797"/>
            <a:ext cx="2567029" cy="10905593"/>
            <a:chOff x="0" y="0"/>
            <a:chExt cx="3422705" cy="14540791"/>
          </a:xfrm>
        </p:grpSpPr>
        <p:sp>
          <p:nvSpPr>
            <p:cNvPr name="AutoShape 3" id="3"/>
            <p:cNvSpPr/>
            <p:nvPr/>
          </p:nvSpPr>
          <p:spPr>
            <a:xfrm rot="0">
              <a:off x="0" y="0"/>
              <a:ext cx="1140902" cy="14540791"/>
            </a:xfrm>
            <a:prstGeom prst="rect">
              <a:avLst/>
            </a:prstGeom>
            <a:solidFill>
              <a:srgbClr val="69A9B2">
                <a:alpha val="69804"/>
              </a:srgbClr>
            </a:solidFill>
          </p:spPr>
        </p:sp>
        <p:sp>
          <p:nvSpPr>
            <p:cNvPr name="AutoShape 4" id="4"/>
            <p:cNvSpPr/>
            <p:nvPr/>
          </p:nvSpPr>
          <p:spPr>
            <a:xfrm rot="0">
              <a:off x="1140902" y="0"/>
              <a:ext cx="1140902" cy="14540791"/>
            </a:xfrm>
            <a:prstGeom prst="rect">
              <a:avLst/>
            </a:prstGeom>
            <a:solidFill>
              <a:srgbClr val="69A9B2">
                <a:alpha val="40000"/>
              </a:srgbClr>
            </a:solidFill>
          </p:spPr>
        </p:sp>
        <p:sp>
          <p:nvSpPr>
            <p:cNvPr name="AutoShape 5" id="5"/>
            <p:cNvSpPr/>
            <p:nvPr/>
          </p:nvSpPr>
          <p:spPr>
            <a:xfrm rot="0">
              <a:off x="2281803" y="0"/>
              <a:ext cx="1140902" cy="14540791"/>
            </a:xfrm>
            <a:prstGeom prst="rect">
              <a:avLst/>
            </a:prstGeom>
            <a:solidFill>
              <a:srgbClr val="69A9B2">
                <a:alpha val="9804"/>
              </a:srgbClr>
            </a:solidFill>
          </p:spPr>
        </p:sp>
      </p:grpSp>
      <p:grpSp>
        <p:nvGrpSpPr>
          <p:cNvPr name="Group 6" id="6"/>
          <p:cNvGrpSpPr/>
          <p:nvPr/>
        </p:nvGrpSpPr>
        <p:grpSpPr>
          <a:xfrm rot="-8100000">
            <a:off x="16147462" y="4003576"/>
            <a:ext cx="2567029" cy="10905593"/>
            <a:chOff x="0" y="0"/>
            <a:chExt cx="3422705" cy="14540791"/>
          </a:xfrm>
        </p:grpSpPr>
        <p:sp>
          <p:nvSpPr>
            <p:cNvPr name="AutoShape 7" id="7"/>
            <p:cNvSpPr/>
            <p:nvPr/>
          </p:nvSpPr>
          <p:spPr>
            <a:xfrm rot="0">
              <a:off x="0" y="0"/>
              <a:ext cx="1140902" cy="14540791"/>
            </a:xfrm>
            <a:prstGeom prst="rect">
              <a:avLst/>
            </a:prstGeom>
            <a:solidFill>
              <a:srgbClr val="69A9B2">
                <a:alpha val="69804"/>
              </a:srgbClr>
            </a:solidFill>
          </p:spPr>
        </p:sp>
        <p:sp>
          <p:nvSpPr>
            <p:cNvPr name="AutoShape 8" id="8"/>
            <p:cNvSpPr/>
            <p:nvPr/>
          </p:nvSpPr>
          <p:spPr>
            <a:xfrm rot="0">
              <a:off x="1140902" y="0"/>
              <a:ext cx="1140902" cy="14540791"/>
            </a:xfrm>
            <a:prstGeom prst="rect">
              <a:avLst/>
            </a:prstGeom>
            <a:solidFill>
              <a:srgbClr val="69A9B2">
                <a:alpha val="40000"/>
              </a:srgbClr>
            </a:solidFill>
          </p:spPr>
        </p:sp>
        <p:sp>
          <p:nvSpPr>
            <p:cNvPr name="AutoShape 9" id="9"/>
            <p:cNvSpPr/>
            <p:nvPr/>
          </p:nvSpPr>
          <p:spPr>
            <a:xfrm rot="0">
              <a:off x="2281803" y="0"/>
              <a:ext cx="1140902" cy="14540791"/>
            </a:xfrm>
            <a:prstGeom prst="rect">
              <a:avLst/>
            </a:prstGeom>
            <a:solidFill>
              <a:srgbClr val="69A9B2">
                <a:alpha val="9804"/>
              </a:srgbClr>
            </a:solidFill>
          </p:spPr>
        </p:sp>
      </p:grpSp>
      <p:sp>
        <p:nvSpPr>
          <p:cNvPr name="TextBox 10" id="10"/>
          <p:cNvSpPr txBox="true"/>
          <p:nvPr/>
        </p:nvSpPr>
        <p:spPr>
          <a:xfrm rot="0">
            <a:off x="-4867422" y="301879"/>
            <a:ext cx="13522327" cy="1820125"/>
          </a:xfrm>
          <a:prstGeom prst="rect">
            <a:avLst/>
          </a:prstGeom>
        </p:spPr>
        <p:txBody>
          <a:bodyPr anchor="t" rtlCol="false" tIns="0" lIns="0" bIns="0" rIns="0">
            <a:spAutoFit/>
          </a:bodyPr>
          <a:lstStyle/>
          <a:p>
            <a:pPr algn="ctr">
              <a:lnSpc>
                <a:spcPts val="7314"/>
              </a:lnSpc>
            </a:pPr>
            <a:r>
              <a:rPr lang="en-US" sz="5224">
                <a:solidFill>
                  <a:srgbClr val="191818"/>
                </a:solidFill>
                <a:latin typeface="Alegreya Bold"/>
              </a:rPr>
              <a:t>Paper 2</a:t>
            </a:r>
          </a:p>
          <a:p>
            <a:pPr algn="ctr">
              <a:lnSpc>
                <a:spcPts val="7314"/>
              </a:lnSpc>
            </a:pPr>
          </a:p>
        </p:txBody>
      </p:sp>
      <p:sp>
        <p:nvSpPr>
          <p:cNvPr name="TextBox 11" id="11"/>
          <p:cNvSpPr txBox="true"/>
          <p:nvPr/>
        </p:nvSpPr>
        <p:spPr>
          <a:xfrm rot="0">
            <a:off x="183171" y="1211942"/>
            <a:ext cx="17921658" cy="8571563"/>
          </a:xfrm>
          <a:prstGeom prst="rect">
            <a:avLst/>
          </a:prstGeom>
        </p:spPr>
        <p:txBody>
          <a:bodyPr anchor="t" rtlCol="false" tIns="0" lIns="0" bIns="0" rIns="0">
            <a:spAutoFit/>
          </a:bodyPr>
          <a:lstStyle/>
          <a:p>
            <a:pPr>
              <a:lnSpc>
                <a:spcPts val="3759"/>
              </a:lnSpc>
            </a:pPr>
            <a:r>
              <a:rPr lang="en-US" sz="2685">
                <a:solidFill>
                  <a:srgbClr val="000000"/>
                </a:solidFill>
                <a:latin typeface="Alegreya"/>
              </a:rPr>
              <a:t>The RFID technology and its Applications: A review 1Davindra Parkash, 2Twinkle Kundu &amp; 3Preet Kaur 1Haryana College of Technology &amp; Management, Ambala Road, Kaithal 136027, India 2Haryana College of Technology &amp; Management, Ambala Road, Kaithal 136027, India 3YMCA University of Science And Technology, Sector-6,Faridabad, India</a:t>
            </a:r>
          </a:p>
          <a:p>
            <a:pPr>
              <a:lnSpc>
                <a:spcPts val="3759"/>
              </a:lnSpc>
            </a:pPr>
          </a:p>
          <a:p>
            <a:pPr marL="579760" indent="-289880" lvl="1">
              <a:lnSpc>
                <a:spcPts val="3759"/>
              </a:lnSpc>
              <a:buFont typeface="Arial"/>
              <a:buChar char="•"/>
            </a:pPr>
            <a:r>
              <a:rPr lang="en-US" sz="2685">
                <a:solidFill>
                  <a:srgbClr val="000000"/>
                </a:solidFill>
                <a:latin typeface="Alegreya"/>
              </a:rPr>
              <a:t>This paper givesa brief introduction to principles of RFID, classification of RFID tags and reader, frequencies used, current application, as well as advantages andlimitations.</a:t>
            </a:r>
          </a:p>
          <a:p>
            <a:pPr>
              <a:lnSpc>
                <a:spcPts val="3759"/>
              </a:lnSpc>
            </a:pPr>
          </a:p>
          <a:p>
            <a:pPr marL="579760" indent="-289880" lvl="1">
              <a:lnSpc>
                <a:spcPts val="3759"/>
              </a:lnSpc>
              <a:buFont typeface="Arial"/>
              <a:buChar char="•"/>
            </a:pPr>
            <a:r>
              <a:rPr lang="en-US" sz="2685">
                <a:solidFill>
                  <a:srgbClr val="000000"/>
                </a:solidFill>
                <a:latin typeface="Alegreya"/>
              </a:rPr>
              <a:t>Radio Frequency Identification (RFID) is one of most exciting technologies. The purpose of this paper is to review the RFID technology and its applications. This paper aims to review current development and future scope of this technology.</a:t>
            </a:r>
          </a:p>
          <a:p>
            <a:pPr>
              <a:lnSpc>
                <a:spcPts val="3759"/>
              </a:lnSpc>
            </a:pPr>
          </a:p>
          <a:p>
            <a:pPr marL="579760" indent="-289880" lvl="1">
              <a:lnSpc>
                <a:spcPts val="3759"/>
              </a:lnSpc>
              <a:buFont typeface="Arial"/>
              <a:buChar char="•"/>
            </a:pPr>
            <a:r>
              <a:rPr lang="en-US" sz="2685">
                <a:solidFill>
                  <a:srgbClr val="000000"/>
                </a:solidFill>
                <a:latin typeface="Alegreya"/>
              </a:rPr>
              <a:t> For website </a:t>
            </a:r>
          </a:p>
          <a:p>
            <a:pPr>
              <a:lnSpc>
                <a:spcPts val="3759"/>
              </a:lnSpc>
            </a:pPr>
            <a:r>
              <a:rPr lang="en-US" sz="2685">
                <a:solidFill>
                  <a:srgbClr val="000000"/>
                </a:solidFill>
                <a:latin typeface="Alegreya"/>
              </a:rPr>
              <a:t>https://www.researchgate.net/publication/232575248_THE_RFID_TECHNOLOGY_AND_ITS_APPLICATIONS_A_REVIEW</a:t>
            </a:r>
          </a:p>
          <a:p>
            <a:pPr>
              <a:lnSpc>
                <a:spcPts val="3759"/>
              </a:lnSpc>
            </a:pPr>
          </a:p>
          <a:p>
            <a:pPr marL="579760" indent="-289880" lvl="1">
              <a:lnSpc>
                <a:spcPts val="3759"/>
              </a:lnSpc>
              <a:buFont typeface="Arial"/>
              <a:buChar char="•"/>
            </a:pPr>
            <a:r>
              <a:rPr lang="en-US" sz="2685">
                <a:solidFill>
                  <a:srgbClr val="000000"/>
                </a:solidFill>
                <a:latin typeface="Alegreya"/>
              </a:rPr>
              <a:t>Book</a:t>
            </a:r>
          </a:p>
          <a:p>
            <a:pPr>
              <a:lnSpc>
                <a:spcPts val="3759"/>
              </a:lnSpc>
            </a:pPr>
            <a:r>
              <a:rPr lang="en-US" sz="2685">
                <a:solidFill>
                  <a:srgbClr val="000000"/>
                </a:solidFill>
                <a:latin typeface="Alegreya"/>
              </a:rPr>
              <a:t>B. H. Jeong, C. Y. Cheng, V. Prabhu, and B. J. Yu, “An RFID application model for surgery patient identification,”IEEE Symposiumon Advanced Managementof Information for Globalized Enterprises,AMIGE 2008, September 28 - September 29,pages 304–306, 2008.</a:t>
            </a:r>
          </a:p>
          <a:p>
            <a:pPr>
              <a:lnSpc>
                <a:spcPts val="3759"/>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BBF2FA"/>
        </a:solidFill>
      </p:bgPr>
    </p:bg>
    <p:spTree>
      <p:nvGrpSpPr>
        <p:cNvPr id="1" name=""/>
        <p:cNvGrpSpPr/>
        <p:nvPr/>
      </p:nvGrpSpPr>
      <p:grpSpPr>
        <a:xfrm>
          <a:off x="0" y="0"/>
          <a:ext cx="0" cy="0"/>
          <a:chOff x="0" y="0"/>
          <a:chExt cx="0" cy="0"/>
        </a:xfrm>
      </p:grpSpPr>
      <p:grpSp>
        <p:nvGrpSpPr>
          <p:cNvPr name="Group 2" id="2"/>
          <p:cNvGrpSpPr/>
          <p:nvPr/>
        </p:nvGrpSpPr>
        <p:grpSpPr>
          <a:xfrm rot="2700000">
            <a:off x="-604916" y="-5452797"/>
            <a:ext cx="2567029" cy="10905593"/>
            <a:chOff x="0" y="0"/>
            <a:chExt cx="3422705" cy="14540791"/>
          </a:xfrm>
        </p:grpSpPr>
        <p:sp>
          <p:nvSpPr>
            <p:cNvPr name="AutoShape 3" id="3"/>
            <p:cNvSpPr/>
            <p:nvPr/>
          </p:nvSpPr>
          <p:spPr>
            <a:xfrm rot="0">
              <a:off x="0" y="0"/>
              <a:ext cx="1140902" cy="14540791"/>
            </a:xfrm>
            <a:prstGeom prst="rect">
              <a:avLst/>
            </a:prstGeom>
            <a:solidFill>
              <a:srgbClr val="69A9B2">
                <a:alpha val="69804"/>
              </a:srgbClr>
            </a:solidFill>
          </p:spPr>
        </p:sp>
        <p:sp>
          <p:nvSpPr>
            <p:cNvPr name="AutoShape 4" id="4"/>
            <p:cNvSpPr/>
            <p:nvPr/>
          </p:nvSpPr>
          <p:spPr>
            <a:xfrm rot="0">
              <a:off x="1140902" y="0"/>
              <a:ext cx="1140902" cy="14540791"/>
            </a:xfrm>
            <a:prstGeom prst="rect">
              <a:avLst/>
            </a:prstGeom>
            <a:solidFill>
              <a:srgbClr val="69A9B2">
                <a:alpha val="40000"/>
              </a:srgbClr>
            </a:solidFill>
          </p:spPr>
        </p:sp>
        <p:sp>
          <p:nvSpPr>
            <p:cNvPr name="AutoShape 5" id="5"/>
            <p:cNvSpPr/>
            <p:nvPr/>
          </p:nvSpPr>
          <p:spPr>
            <a:xfrm rot="0">
              <a:off x="2281803" y="0"/>
              <a:ext cx="1140902" cy="14540791"/>
            </a:xfrm>
            <a:prstGeom prst="rect">
              <a:avLst/>
            </a:prstGeom>
            <a:solidFill>
              <a:srgbClr val="69A9B2">
                <a:alpha val="9804"/>
              </a:srgbClr>
            </a:solidFill>
          </p:spPr>
        </p:sp>
      </p:grpSp>
      <p:grpSp>
        <p:nvGrpSpPr>
          <p:cNvPr name="Group 6" id="6"/>
          <p:cNvGrpSpPr/>
          <p:nvPr/>
        </p:nvGrpSpPr>
        <p:grpSpPr>
          <a:xfrm rot="-8100000">
            <a:off x="16147462" y="4003576"/>
            <a:ext cx="2567029" cy="10905593"/>
            <a:chOff x="0" y="0"/>
            <a:chExt cx="3422705" cy="14540791"/>
          </a:xfrm>
        </p:grpSpPr>
        <p:sp>
          <p:nvSpPr>
            <p:cNvPr name="AutoShape 7" id="7"/>
            <p:cNvSpPr/>
            <p:nvPr/>
          </p:nvSpPr>
          <p:spPr>
            <a:xfrm rot="0">
              <a:off x="0" y="0"/>
              <a:ext cx="1140902" cy="14540791"/>
            </a:xfrm>
            <a:prstGeom prst="rect">
              <a:avLst/>
            </a:prstGeom>
            <a:solidFill>
              <a:srgbClr val="69A9B2">
                <a:alpha val="69804"/>
              </a:srgbClr>
            </a:solidFill>
          </p:spPr>
        </p:sp>
        <p:sp>
          <p:nvSpPr>
            <p:cNvPr name="AutoShape 8" id="8"/>
            <p:cNvSpPr/>
            <p:nvPr/>
          </p:nvSpPr>
          <p:spPr>
            <a:xfrm rot="0">
              <a:off x="1140902" y="0"/>
              <a:ext cx="1140902" cy="14540791"/>
            </a:xfrm>
            <a:prstGeom prst="rect">
              <a:avLst/>
            </a:prstGeom>
            <a:solidFill>
              <a:srgbClr val="69A9B2">
                <a:alpha val="40000"/>
              </a:srgbClr>
            </a:solidFill>
          </p:spPr>
        </p:sp>
        <p:sp>
          <p:nvSpPr>
            <p:cNvPr name="AutoShape 9" id="9"/>
            <p:cNvSpPr/>
            <p:nvPr/>
          </p:nvSpPr>
          <p:spPr>
            <a:xfrm rot="0">
              <a:off x="2281803" y="0"/>
              <a:ext cx="1140902" cy="14540791"/>
            </a:xfrm>
            <a:prstGeom prst="rect">
              <a:avLst/>
            </a:prstGeom>
            <a:solidFill>
              <a:srgbClr val="69A9B2">
                <a:alpha val="9804"/>
              </a:srgbClr>
            </a:solidFill>
          </p:spPr>
        </p:sp>
      </p:grpSp>
      <p:sp>
        <p:nvSpPr>
          <p:cNvPr name="TextBox 10" id="10"/>
          <p:cNvSpPr txBox="true"/>
          <p:nvPr/>
        </p:nvSpPr>
        <p:spPr>
          <a:xfrm rot="0">
            <a:off x="-4983943" y="508881"/>
            <a:ext cx="13522327" cy="1820125"/>
          </a:xfrm>
          <a:prstGeom prst="rect">
            <a:avLst/>
          </a:prstGeom>
        </p:spPr>
        <p:txBody>
          <a:bodyPr anchor="t" rtlCol="false" tIns="0" lIns="0" bIns="0" rIns="0">
            <a:spAutoFit/>
          </a:bodyPr>
          <a:lstStyle/>
          <a:p>
            <a:pPr algn="ctr">
              <a:lnSpc>
                <a:spcPts val="7314"/>
              </a:lnSpc>
            </a:pPr>
            <a:r>
              <a:rPr lang="en-US" sz="5224">
                <a:solidFill>
                  <a:srgbClr val="191818"/>
                </a:solidFill>
                <a:latin typeface="Alegreya Bold"/>
              </a:rPr>
              <a:t>Paper 3</a:t>
            </a:r>
          </a:p>
          <a:p>
            <a:pPr algn="ctr">
              <a:lnSpc>
                <a:spcPts val="7314"/>
              </a:lnSpc>
            </a:pPr>
          </a:p>
        </p:txBody>
      </p:sp>
      <p:sp>
        <p:nvSpPr>
          <p:cNvPr name="TextBox 11" id="11"/>
          <p:cNvSpPr txBox="true"/>
          <p:nvPr/>
        </p:nvSpPr>
        <p:spPr>
          <a:xfrm rot="0">
            <a:off x="428512" y="1635338"/>
            <a:ext cx="17430976" cy="7741111"/>
          </a:xfrm>
          <a:prstGeom prst="rect">
            <a:avLst/>
          </a:prstGeom>
        </p:spPr>
        <p:txBody>
          <a:bodyPr anchor="t" rtlCol="false" tIns="0" lIns="0" bIns="0" rIns="0">
            <a:spAutoFit/>
          </a:bodyPr>
          <a:lstStyle/>
          <a:p>
            <a:pPr>
              <a:lnSpc>
                <a:spcPts val="3894"/>
              </a:lnSpc>
            </a:pPr>
            <a:r>
              <a:rPr lang="en-US" sz="2781">
                <a:solidFill>
                  <a:srgbClr val="000000"/>
                </a:solidFill>
                <a:latin typeface="Alegreya"/>
              </a:rPr>
              <a:t>Radio frequency identification (RFID) Based Car Parking System. Muhammad Syamil Mazlan, Isredza Rahi A Hamid, Hazalila Kamaludin .Faculty Science Computer and Information Technology, University Tum Hussein Onn, Malaysia</a:t>
            </a:r>
          </a:p>
          <a:p>
            <a:pPr>
              <a:lnSpc>
                <a:spcPts val="3894"/>
              </a:lnSpc>
            </a:pPr>
          </a:p>
          <a:p>
            <a:pPr marL="600601" indent="-300300" lvl="1">
              <a:lnSpc>
                <a:spcPts val="3894"/>
              </a:lnSpc>
              <a:buFont typeface="Arial"/>
              <a:buChar char="•"/>
            </a:pPr>
            <a:r>
              <a:rPr lang="en-US" sz="2781">
                <a:solidFill>
                  <a:srgbClr val="000000"/>
                </a:solidFill>
                <a:latin typeface="Alegreya"/>
              </a:rPr>
              <a:t>This paper brief reviews a parking system using RFID technology that can monitor vehicle's movement that enter or leave the specific area or place by scanning the RFID tag.</a:t>
            </a:r>
          </a:p>
          <a:p>
            <a:pPr>
              <a:lnSpc>
                <a:spcPts val="3894"/>
              </a:lnSpc>
            </a:pPr>
          </a:p>
          <a:p>
            <a:pPr marL="600601" indent="-300300" lvl="1">
              <a:lnSpc>
                <a:spcPts val="3894"/>
              </a:lnSpc>
              <a:buFont typeface="Arial"/>
              <a:buChar char="•"/>
            </a:pPr>
            <a:r>
              <a:rPr lang="en-US" sz="2781">
                <a:solidFill>
                  <a:srgbClr val="000000"/>
                </a:solidFill>
                <a:latin typeface="Alegreya"/>
              </a:rPr>
              <a:t>This parking system can facilitate access control for users and improve traffic flow during peaks period.</a:t>
            </a:r>
          </a:p>
          <a:p>
            <a:pPr>
              <a:lnSpc>
                <a:spcPts val="3894"/>
              </a:lnSpc>
            </a:pPr>
          </a:p>
          <a:p>
            <a:pPr marL="600601" indent="-300300" lvl="1">
              <a:lnSpc>
                <a:spcPts val="3894"/>
              </a:lnSpc>
              <a:buFont typeface="Arial"/>
              <a:buChar char="•"/>
            </a:pPr>
            <a:r>
              <a:rPr lang="en-US" sz="2781">
                <a:solidFill>
                  <a:srgbClr val="000000"/>
                </a:solidFill>
                <a:latin typeface="Alegreya"/>
              </a:rPr>
              <a:t>For website </a:t>
            </a:r>
          </a:p>
          <a:p>
            <a:pPr>
              <a:lnSpc>
                <a:spcPts val="3894"/>
              </a:lnSpc>
            </a:pPr>
            <a:r>
              <a:rPr lang="en-US" sz="2781">
                <a:solidFill>
                  <a:srgbClr val="000000"/>
                </a:solidFill>
                <a:latin typeface="Alegreya"/>
              </a:rPr>
              <a:t>h</a:t>
            </a:r>
            <a:r>
              <a:rPr lang="en-US" sz="2781">
                <a:solidFill>
                  <a:srgbClr val="000000"/>
                </a:solidFill>
                <a:latin typeface="Alegreya"/>
              </a:rPr>
              <a:t>ttps://www.researchgate.net/publication/327575252_Radio_Frequency_Identification_RFID_Based_Car_Parking_System</a:t>
            </a:r>
          </a:p>
          <a:p>
            <a:pPr>
              <a:lnSpc>
                <a:spcPts val="3894"/>
              </a:lnSpc>
            </a:pPr>
          </a:p>
          <a:p>
            <a:pPr marL="600601" indent="-300300" lvl="1">
              <a:lnSpc>
                <a:spcPts val="3894"/>
              </a:lnSpc>
              <a:buFont typeface="Arial"/>
              <a:buChar char="•"/>
            </a:pPr>
            <a:r>
              <a:rPr lang="en-US" sz="2781">
                <a:solidFill>
                  <a:srgbClr val="000000"/>
                </a:solidFill>
                <a:latin typeface="Alegreya"/>
              </a:rPr>
              <a:t>Book</a:t>
            </a:r>
          </a:p>
          <a:p>
            <a:pPr>
              <a:lnSpc>
                <a:spcPts val="3894"/>
              </a:lnSpc>
            </a:pPr>
            <a:r>
              <a:rPr lang="en-US" sz="2781">
                <a:solidFill>
                  <a:srgbClr val="000000"/>
                </a:solidFill>
                <a:latin typeface="Alegreya"/>
              </a:rPr>
              <a:t>A. H.Isredza Rahmi, Comparative study onRFID, hotspot and car plate scanning method : for intelligent parking management system. Masters thesis, Universiti Teknologi MARA. 2005</a:t>
            </a:r>
          </a:p>
          <a:p>
            <a:pPr>
              <a:lnSpc>
                <a:spcPts val="375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BF2FA"/>
        </a:solidFill>
      </p:bgPr>
    </p:bg>
    <p:spTree>
      <p:nvGrpSpPr>
        <p:cNvPr id="1" name=""/>
        <p:cNvGrpSpPr/>
        <p:nvPr/>
      </p:nvGrpSpPr>
      <p:grpSpPr>
        <a:xfrm>
          <a:off x="0" y="0"/>
          <a:ext cx="0" cy="0"/>
          <a:chOff x="0" y="0"/>
          <a:chExt cx="0" cy="0"/>
        </a:xfrm>
      </p:grpSpPr>
      <p:sp>
        <p:nvSpPr>
          <p:cNvPr name="TextBox 2" id="2"/>
          <p:cNvSpPr txBox="true"/>
          <p:nvPr/>
        </p:nvSpPr>
        <p:spPr>
          <a:xfrm rot="0">
            <a:off x="0" y="956475"/>
            <a:ext cx="12651414" cy="8269275"/>
          </a:xfrm>
          <a:prstGeom prst="rect">
            <a:avLst/>
          </a:prstGeom>
        </p:spPr>
        <p:txBody>
          <a:bodyPr anchor="t" rtlCol="false" tIns="0" lIns="0" bIns="0" rIns="0">
            <a:spAutoFit/>
          </a:bodyPr>
          <a:lstStyle/>
          <a:p>
            <a:pPr marL="1261771" indent="-630886" lvl="1">
              <a:lnSpc>
                <a:spcPts val="8181"/>
              </a:lnSpc>
              <a:buFont typeface="Arial"/>
              <a:buChar char="•"/>
            </a:pPr>
            <a:r>
              <a:rPr lang="en-US" sz="5844">
                <a:solidFill>
                  <a:srgbClr val="000000"/>
                </a:solidFill>
                <a:latin typeface="Alegreya Bold"/>
              </a:rPr>
              <a:t>Problem Identification</a:t>
            </a:r>
          </a:p>
          <a:p>
            <a:pPr marL="1261771" indent="-630886" lvl="1">
              <a:lnSpc>
                <a:spcPts val="8181"/>
              </a:lnSpc>
              <a:buFont typeface="Arial"/>
              <a:buChar char="•"/>
            </a:pPr>
            <a:r>
              <a:rPr lang="en-US" sz="5844">
                <a:solidFill>
                  <a:srgbClr val="000000"/>
                </a:solidFill>
                <a:latin typeface="Alegreya Bold"/>
              </a:rPr>
              <a:t>Project Modules  </a:t>
            </a:r>
          </a:p>
          <a:p>
            <a:pPr>
              <a:lnSpc>
                <a:spcPts val="8181"/>
              </a:lnSpc>
            </a:pPr>
            <a:r>
              <a:rPr lang="en-US" sz="5844">
                <a:solidFill>
                  <a:srgbClr val="000000"/>
                </a:solidFill>
                <a:latin typeface="Alegreya Bold"/>
              </a:rPr>
              <a:t>          1.RFID Module</a:t>
            </a:r>
          </a:p>
          <a:p>
            <a:pPr>
              <a:lnSpc>
                <a:spcPts val="8181"/>
              </a:lnSpc>
            </a:pPr>
            <a:r>
              <a:rPr lang="en-US" sz="5844">
                <a:solidFill>
                  <a:srgbClr val="000000"/>
                </a:solidFill>
                <a:latin typeface="Alegreya Bold"/>
              </a:rPr>
              <a:t>          2.Vehicle Parking </a:t>
            </a:r>
          </a:p>
          <a:p>
            <a:pPr>
              <a:lnSpc>
                <a:spcPts val="8181"/>
              </a:lnSpc>
            </a:pPr>
            <a:r>
              <a:rPr lang="en-US" sz="5844">
                <a:solidFill>
                  <a:srgbClr val="000000"/>
                </a:solidFill>
                <a:latin typeface="Alegreya Bold"/>
              </a:rPr>
              <a:t>              </a:t>
            </a:r>
            <a:r>
              <a:rPr lang="en-US" sz="5844">
                <a:solidFill>
                  <a:srgbClr val="000000"/>
                </a:solidFill>
                <a:latin typeface="Alegreya Bold"/>
              </a:rPr>
              <a:t>Management System   </a:t>
            </a:r>
          </a:p>
          <a:p>
            <a:pPr marL="1261771" indent="-630886" lvl="1">
              <a:lnSpc>
                <a:spcPts val="8181"/>
              </a:lnSpc>
              <a:buFont typeface="Arial"/>
              <a:buChar char="•"/>
            </a:pPr>
            <a:r>
              <a:rPr lang="en-US" sz="5844">
                <a:solidFill>
                  <a:srgbClr val="000000"/>
                </a:solidFill>
                <a:latin typeface="Alegreya Bold"/>
              </a:rPr>
              <a:t>Conclusion</a:t>
            </a:r>
          </a:p>
          <a:p>
            <a:pPr marL="1261771" indent="-630886" lvl="1">
              <a:lnSpc>
                <a:spcPts val="8181"/>
              </a:lnSpc>
              <a:buFont typeface="Arial"/>
              <a:buChar char="•"/>
            </a:pPr>
            <a:r>
              <a:rPr lang="en-US" sz="5844">
                <a:solidFill>
                  <a:srgbClr val="000000"/>
                </a:solidFill>
                <a:latin typeface="Alegreya Bold"/>
              </a:rPr>
              <a:t>References</a:t>
            </a:r>
          </a:p>
          <a:p>
            <a:pPr>
              <a:lnSpc>
                <a:spcPts val="8181"/>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51907" y="-1458200"/>
            <a:ext cx="13403150" cy="13403150"/>
          </a:xfrm>
          <a:prstGeom prst="rect">
            <a:avLst/>
          </a:prstGeom>
        </p:spPr>
      </p:pic>
      <p:pic>
        <p:nvPicPr>
          <p:cNvPr name="Picture 4" id="4"/>
          <p:cNvPicPr>
            <a:picLocks noChangeAspect="true"/>
          </p:cNvPicPr>
          <p:nvPr/>
        </p:nvPicPr>
        <p:blipFill>
          <a:blip r:embed="rId4">
            <a:alphaModFix amt="4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811690" y="627431"/>
            <a:ext cx="6913692" cy="9032139"/>
          </a:xfrm>
          <a:prstGeom prst="rect">
            <a:avLst/>
          </a:prstGeom>
        </p:spPr>
      </p:pic>
      <p:sp>
        <p:nvSpPr>
          <p:cNvPr name="TextBox 5" id="5"/>
          <p:cNvSpPr txBox="true"/>
          <p:nvPr/>
        </p:nvSpPr>
        <p:spPr>
          <a:xfrm rot="0">
            <a:off x="8444469" y="1601959"/>
            <a:ext cx="12383947" cy="931005"/>
          </a:xfrm>
          <a:prstGeom prst="rect">
            <a:avLst/>
          </a:prstGeom>
        </p:spPr>
        <p:txBody>
          <a:bodyPr anchor="t" rtlCol="false" tIns="0" lIns="0" bIns="0" rIns="0">
            <a:spAutoFit/>
          </a:bodyPr>
          <a:lstStyle/>
          <a:p>
            <a:pPr algn="ctr">
              <a:lnSpc>
                <a:spcPts val="6873"/>
              </a:lnSpc>
            </a:pPr>
            <a:r>
              <a:rPr lang="en-US" spc="-361" u="sng" sz="7235">
                <a:solidFill>
                  <a:srgbClr val="FFFFFF"/>
                </a:solidFill>
                <a:latin typeface="Lato Bold"/>
              </a:rPr>
              <a:t>Contents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FEFD6"/>
        </a:solidFill>
      </p:bgPr>
    </p:bg>
    <p:spTree>
      <p:nvGrpSpPr>
        <p:cNvPr id="1" name=""/>
        <p:cNvGrpSpPr/>
        <p:nvPr/>
      </p:nvGrpSpPr>
      <p:grpSpPr>
        <a:xfrm>
          <a:off x="0" y="0"/>
          <a:ext cx="0" cy="0"/>
          <a:chOff x="0" y="0"/>
          <a:chExt cx="0" cy="0"/>
        </a:xfrm>
      </p:grpSpPr>
      <p:sp>
        <p:nvSpPr>
          <p:cNvPr name="AutoShape 2" id="2"/>
          <p:cNvSpPr/>
          <p:nvPr/>
        </p:nvSpPr>
        <p:spPr>
          <a:xfrm rot="0">
            <a:off x="15656762" y="-285750"/>
            <a:ext cx="2895600" cy="10896600"/>
          </a:xfrm>
          <a:prstGeom prst="rect">
            <a:avLst/>
          </a:prstGeom>
          <a:solidFill>
            <a:srgbClr val="69A9B2"/>
          </a:solidFill>
        </p:spPr>
      </p:sp>
      <p:sp>
        <p:nvSpPr>
          <p:cNvPr name="TextBox 3" id="3"/>
          <p:cNvSpPr txBox="true"/>
          <p:nvPr/>
        </p:nvSpPr>
        <p:spPr>
          <a:xfrm rot="5400000">
            <a:off x="12421154" y="4574985"/>
            <a:ext cx="9206010" cy="1137031"/>
          </a:xfrm>
          <a:prstGeom prst="rect">
            <a:avLst/>
          </a:prstGeom>
        </p:spPr>
        <p:txBody>
          <a:bodyPr anchor="t" rtlCol="false" tIns="0" lIns="0" bIns="0" rIns="0">
            <a:spAutoFit/>
          </a:bodyPr>
          <a:lstStyle/>
          <a:p>
            <a:pPr algn="ctr">
              <a:lnSpc>
                <a:spcPts val="9220"/>
              </a:lnSpc>
            </a:pPr>
            <a:r>
              <a:rPr lang="en-US" sz="6585">
                <a:solidFill>
                  <a:srgbClr val="000000"/>
                </a:solidFill>
                <a:latin typeface="Alegreya Bold"/>
              </a:rPr>
              <a:t>Problem Identification</a:t>
            </a:r>
          </a:p>
        </p:txBody>
      </p:sp>
      <p:sp>
        <p:nvSpPr>
          <p:cNvPr name="TextBox 4" id="4"/>
          <p:cNvSpPr txBox="true"/>
          <p:nvPr/>
        </p:nvSpPr>
        <p:spPr>
          <a:xfrm rot="0">
            <a:off x="1028700" y="1052872"/>
            <a:ext cx="13506826" cy="8124106"/>
          </a:xfrm>
          <a:prstGeom prst="rect">
            <a:avLst/>
          </a:prstGeom>
        </p:spPr>
        <p:txBody>
          <a:bodyPr anchor="t" rtlCol="false" tIns="0" lIns="0" bIns="0" rIns="0">
            <a:spAutoFit/>
          </a:bodyPr>
          <a:lstStyle/>
          <a:p>
            <a:pPr algn="just">
              <a:lnSpc>
                <a:spcPts val="4584"/>
              </a:lnSpc>
            </a:pPr>
            <a:r>
              <a:rPr lang="en-US" spc="-9" sz="3274">
                <a:solidFill>
                  <a:srgbClr val="000000"/>
                </a:solidFill>
                <a:latin typeface="Alegreya"/>
              </a:rPr>
              <a:t>RFID base</a:t>
            </a:r>
            <a:r>
              <a:rPr lang="en-US" sz="3274">
                <a:solidFill>
                  <a:srgbClr val="000000"/>
                </a:solidFill>
                <a:latin typeface="Alegreya"/>
              </a:rPr>
              <a:t>d Car Parking System is a simple project that offers an efficient car parking management system with the help of RFID Technology.Car parking management in organisations and malls often consists of many tasks like issuing tokens, noting the check-in and check-out time, calculating fare and finally collecting the amount.</a:t>
            </a:r>
          </a:p>
          <a:p>
            <a:pPr algn="just">
              <a:lnSpc>
                <a:spcPts val="4584"/>
              </a:lnSpc>
            </a:pPr>
          </a:p>
          <a:p>
            <a:pPr algn="just">
              <a:lnSpc>
                <a:spcPts val="4584"/>
              </a:lnSpc>
            </a:pPr>
            <a:r>
              <a:rPr lang="en-US" sz="3274">
                <a:solidFill>
                  <a:srgbClr val="000000"/>
                </a:solidFill>
                <a:latin typeface="Alegreya"/>
              </a:rPr>
              <a:t>As the number of vehicles are increasing, the problems faced by manual parking management system are also increasing. Such problems can be eliminated to some extent by implementing an intelligent parking system where the entry and exit of cars is monitored with RFID technology.</a:t>
            </a:r>
          </a:p>
          <a:p>
            <a:pPr algn="just">
              <a:lnSpc>
                <a:spcPts val="4584"/>
              </a:lnSpc>
            </a:pPr>
          </a:p>
          <a:p>
            <a:pPr algn="just">
              <a:lnSpc>
                <a:spcPts val="4584"/>
              </a:lnSpc>
            </a:pPr>
            <a:r>
              <a:rPr lang="en-US" sz="3274">
                <a:solidFill>
                  <a:srgbClr val="000000"/>
                </a:solidFill>
                <a:latin typeface="Alegreya"/>
              </a:rPr>
              <a:t>This project deals with an interesting manner of security access based car parking system using arduino and RFID Technology.</a:t>
            </a:r>
          </a:p>
          <a:p>
            <a:pPr algn="just">
              <a:lnSpc>
                <a:spcPts val="458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DAEwd9BQ2bA</dc:identifier>
  <dcterms:modified xsi:type="dcterms:W3CDTF">2011-08-01T06:04:30Z</dcterms:modified>
  <cp:revision>1</cp:revision>
  <dc:title>Car Parking System using RFID</dc:title>
</cp:coreProperties>
</file>